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30"/>
  </p:notesMasterIdLst>
  <p:sldIdLst>
    <p:sldId id="256" r:id="rId2"/>
    <p:sldId id="305" r:id="rId3"/>
    <p:sldId id="258" r:id="rId4"/>
    <p:sldId id="259" r:id="rId5"/>
    <p:sldId id="260" r:id="rId6"/>
    <p:sldId id="261" r:id="rId7"/>
    <p:sldId id="308" r:id="rId8"/>
    <p:sldId id="309" r:id="rId9"/>
    <p:sldId id="310" r:id="rId10"/>
    <p:sldId id="311" r:id="rId11"/>
    <p:sldId id="312" r:id="rId12"/>
    <p:sldId id="313" r:id="rId13"/>
    <p:sldId id="314" r:id="rId14"/>
    <p:sldId id="315" r:id="rId15"/>
    <p:sldId id="316" r:id="rId16"/>
    <p:sldId id="317" r:id="rId17"/>
    <p:sldId id="318" r:id="rId18"/>
    <p:sldId id="319" r:id="rId19"/>
    <p:sldId id="320" r:id="rId20"/>
    <p:sldId id="321" r:id="rId21"/>
    <p:sldId id="322" r:id="rId22"/>
    <p:sldId id="323" r:id="rId23"/>
    <p:sldId id="324" r:id="rId24"/>
    <p:sldId id="325" r:id="rId25"/>
    <p:sldId id="326" r:id="rId26"/>
    <p:sldId id="327" r:id="rId27"/>
    <p:sldId id="328" r:id="rId28"/>
    <p:sldId id="329" r:id="rId29"/>
  </p:sldIdLst>
  <p:sldSz cx="9144000" cy="5143500" type="screen16x9"/>
  <p:notesSz cx="6858000" cy="9144000"/>
  <p:embeddedFontLst>
    <p:embeddedFont>
      <p:font typeface="Actor" panose="020B0604020202020204" charset="0"/>
      <p:regular r:id="rId31"/>
    </p:embeddedFont>
    <p:embeddedFont>
      <p:font typeface="Arial Black" panose="020B0A04020102020204" pitchFamily="34" charset="0"/>
      <p:bold r:id="rId32"/>
    </p:embeddedFont>
    <p:embeddedFont>
      <p:font typeface="Bebas Neue" panose="020B0606020202050201" pitchFamily="34" charset="0"/>
      <p:regular r:id="rId33"/>
    </p:embeddedFont>
    <p:embeddedFont>
      <p:font typeface="Calibri" panose="020F0502020204030204" pitchFamily="34" charset="0"/>
      <p:regular r:id="rId34"/>
      <p:bold r:id="rId35"/>
      <p:italic r:id="rId36"/>
      <p:boldItalic r:id="rId37"/>
    </p:embeddedFont>
    <p:embeddedFont>
      <p:font typeface="Cuprum" panose="020B0604020202020204" charset="0"/>
      <p:regular r:id="rId38"/>
      <p:bold r:id="rId39"/>
      <p:italic r:id="rId40"/>
      <p:boldItalic r:id="rId41"/>
    </p:embeddedFont>
    <p:embeddedFont>
      <p:font typeface="Cuprum Medium" panose="020B0604020202020204" charset="0"/>
      <p:regular r:id="rId42"/>
      <p:bold r:id="rId43"/>
      <p:italic r:id="rId44"/>
      <p:boldItalic r:id="rId45"/>
    </p:embeddedFont>
    <p:embeddedFont>
      <p:font typeface="Sitka Text" pitchFamily="2"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1BBC9F8-7F05-47ED-AE77-D33390431856}">
  <a:tblStyle styleId="{01BBC9F8-7F05-47ED-AE77-D3339043185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jpg>
</file>

<file path=ppt/media/image4.jpeg>
</file>

<file path=ppt/media/image5.jpe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81333e20b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81333e20b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17e2df51c08_0_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17e2df51c08_0_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10f9e629ec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181333e20b6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181333e20b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5464017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1086400"/>
            <a:ext cx="5029200" cy="20136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5200"/>
              <a:buNone/>
              <a:defRPr sz="8500">
                <a:latin typeface="Cuprum"/>
                <a:ea typeface="Cuprum"/>
                <a:cs typeface="Cuprum"/>
                <a:sym typeface="Cupr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5098" y="3368825"/>
            <a:ext cx="50292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rgbClr val="434343"/>
                </a:solidFill>
                <a:latin typeface="Actor"/>
                <a:ea typeface="Actor"/>
                <a:cs typeface="Actor"/>
                <a:sym typeface="Actor"/>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4" name="Google Shape;14;p3"/>
          <p:cNvSpPr txBox="1">
            <a:spLocks noGrp="1"/>
          </p:cNvSpPr>
          <p:nvPr>
            <p:ph type="title"/>
          </p:nvPr>
        </p:nvSpPr>
        <p:spPr>
          <a:xfrm>
            <a:off x="726531" y="2130083"/>
            <a:ext cx="4748100" cy="9165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6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802725" y="789475"/>
            <a:ext cx="1319400" cy="1130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8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 name="Google Shape;16;p3"/>
          <p:cNvSpPr txBox="1">
            <a:spLocks noGrp="1"/>
          </p:cNvSpPr>
          <p:nvPr>
            <p:ph type="subTitle" idx="1"/>
          </p:nvPr>
        </p:nvSpPr>
        <p:spPr>
          <a:xfrm>
            <a:off x="726530" y="3198233"/>
            <a:ext cx="4748100" cy="42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9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17" name="Google Shape;17;p3"/>
          <p:cNvGrpSpPr/>
          <p:nvPr/>
        </p:nvGrpSpPr>
        <p:grpSpPr>
          <a:xfrm>
            <a:off x="-139102" y="4260636"/>
            <a:ext cx="3658849" cy="747829"/>
            <a:chOff x="6127800" y="4372300"/>
            <a:chExt cx="3112325" cy="636125"/>
          </a:xfrm>
        </p:grpSpPr>
        <p:sp>
          <p:nvSpPr>
            <p:cNvPr id="18" name="Google Shape;18;p3"/>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3"/>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3"/>
            <p:cNvSpPr/>
            <p:nvPr/>
          </p:nvSpPr>
          <p:spPr>
            <a:xfrm>
              <a:off x="8144425" y="4375575"/>
              <a:ext cx="1037650" cy="603375"/>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1" name="Google Shape;21;p3"/>
            <p:cNvGrpSpPr/>
            <p:nvPr/>
          </p:nvGrpSpPr>
          <p:grpSpPr>
            <a:xfrm>
              <a:off x="6127800" y="4694375"/>
              <a:ext cx="3112325" cy="314050"/>
              <a:chOff x="452375" y="4694375"/>
              <a:chExt cx="3112325" cy="314050"/>
            </a:xfrm>
          </p:grpSpPr>
          <p:sp>
            <p:nvSpPr>
              <p:cNvPr id="22" name="Google Shape;22;p3"/>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3"/>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3"/>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3"/>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3"/>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3"/>
              <p:cNvSpPr/>
              <p:nvPr/>
            </p:nvSpPr>
            <p:spPr>
              <a:xfrm>
                <a:off x="3045550" y="469550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pic>
        <p:nvPicPr>
          <p:cNvPr id="96" name="Google Shape;96;p9"/>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97" name="Google Shape;97;p9"/>
          <p:cNvSpPr txBox="1">
            <a:spLocks noGrp="1"/>
          </p:cNvSpPr>
          <p:nvPr>
            <p:ph type="title"/>
          </p:nvPr>
        </p:nvSpPr>
        <p:spPr>
          <a:xfrm>
            <a:off x="4002775" y="1025888"/>
            <a:ext cx="44262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8" name="Google Shape;98;p9"/>
          <p:cNvSpPr txBox="1">
            <a:spLocks noGrp="1"/>
          </p:cNvSpPr>
          <p:nvPr>
            <p:ph type="subTitle" idx="1"/>
          </p:nvPr>
        </p:nvSpPr>
        <p:spPr>
          <a:xfrm>
            <a:off x="4002775" y="2086398"/>
            <a:ext cx="4426200" cy="141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99" name="Google Shape;99;p9"/>
          <p:cNvGrpSpPr/>
          <p:nvPr/>
        </p:nvGrpSpPr>
        <p:grpSpPr>
          <a:xfrm flipH="1">
            <a:off x="6095423" y="4260636"/>
            <a:ext cx="3048566" cy="747829"/>
            <a:chOff x="6127800" y="4372300"/>
            <a:chExt cx="2593200" cy="636125"/>
          </a:xfrm>
        </p:grpSpPr>
        <p:sp>
          <p:nvSpPr>
            <p:cNvPr id="100" name="Google Shape;100;p9"/>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9"/>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2" name="Google Shape;102;p9"/>
            <p:cNvGrpSpPr/>
            <p:nvPr/>
          </p:nvGrpSpPr>
          <p:grpSpPr>
            <a:xfrm>
              <a:off x="6127800" y="4694375"/>
              <a:ext cx="2593200" cy="314050"/>
              <a:chOff x="452375" y="4694375"/>
              <a:chExt cx="2593200" cy="314050"/>
            </a:xfrm>
          </p:grpSpPr>
          <p:sp>
            <p:nvSpPr>
              <p:cNvPr id="103" name="Google Shape;103;p9"/>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104;p9"/>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105;p9"/>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9"/>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07;p9"/>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32"/>
        <p:cNvGrpSpPr/>
        <p:nvPr/>
      </p:nvGrpSpPr>
      <p:grpSpPr>
        <a:xfrm>
          <a:off x="0" y="0"/>
          <a:ext cx="0" cy="0"/>
          <a:chOff x="0" y="0"/>
          <a:chExt cx="0" cy="0"/>
        </a:xfrm>
      </p:grpSpPr>
      <p:pic>
        <p:nvPicPr>
          <p:cNvPr id="133" name="Google Shape;133;p13"/>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34" name="Google Shape;13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5" name="Google Shape;135;p13"/>
          <p:cNvSpPr txBox="1">
            <a:spLocks noGrp="1"/>
          </p:cNvSpPr>
          <p:nvPr>
            <p:ph type="title" idx="2" hasCustomPrompt="1"/>
          </p:nvPr>
        </p:nvSpPr>
        <p:spPr>
          <a:xfrm>
            <a:off x="1589350" y="1387650"/>
            <a:ext cx="588000" cy="36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36" name="Google Shape;136;p13"/>
          <p:cNvSpPr txBox="1">
            <a:spLocks noGrp="1"/>
          </p:cNvSpPr>
          <p:nvPr>
            <p:ph type="subTitle" idx="1"/>
          </p:nvPr>
        </p:nvSpPr>
        <p:spPr>
          <a:xfrm>
            <a:off x="715113" y="2090873"/>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7" name="Google Shape;137;p13"/>
          <p:cNvSpPr txBox="1">
            <a:spLocks noGrp="1"/>
          </p:cNvSpPr>
          <p:nvPr>
            <p:ph type="title" idx="3" hasCustomPrompt="1"/>
          </p:nvPr>
        </p:nvSpPr>
        <p:spPr>
          <a:xfrm>
            <a:off x="4278000" y="1387650"/>
            <a:ext cx="588000" cy="36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38" name="Google Shape;138;p13"/>
          <p:cNvSpPr txBox="1">
            <a:spLocks noGrp="1"/>
          </p:cNvSpPr>
          <p:nvPr>
            <p:ph type="subTitle" idx="4"/>
          </p:nvPr>
        </p:nvSpPr>
        <p:spPr>
          <a:xfrm>
            <a:off x="3403800" y="2090873"/>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13"/>
          <p:cNvSpPr txBox="1">
            <a:spLocks noGrp="1"/>
          </p:cNvSpPr>
          <p:nvPr>
            <p:ph type="title" idx="5" hasCustomPrompt="1"/>
          </p:nvPr>
        </p:nvSpPr>
        <p:spPr>
          <a:xfrm>
            <a:off x="2933725" y="2872200"/>
            <a:ext cx="588000" cy="36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40" name="Google Shape;140;p13"/>
          <p:cNvSpPr txBox="1">
            <a:spLocks noGrp="1"/>
          </p:cNvSpPr>
          <p:nvPr>
            <p:ph type="subTitle" idx="6"/>
          </p:nvPr>
        </p:nvSpPr>
        <p:spPr>
          <a:xfrm>
            <a:off x="2059456" y="3588425"/>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13"/>
          <p:cNvSpPr txBox="1">
            <a:spLocks noGrp="1"/>
          </p:cNvSpPr>
          <p:nvPr>
            <p:ph type="title" idx="7" hasCustomPrompt="1"/>
          </p:nvPr>
        </p:nvSpPr>
        <p:spPr>
          <a:xfrm>
            <a:off x="5622361" y="2872200"/>
            <a:ext cx="588000" cy="36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42" name="Google Shape;142;p13"/>
          <p:cNvSpPr txBox="1">
            <a:spLocks noGrp="1"/>
          </p:cNvSpPr>
          <p:nvPr>
            <p:ph type="subTitle" idx="8"/>
          </p:nvPr>
        </p:nvSpPr>
        <p:spPr>
          <a:xfrm>
            <a:off x="4748144" y="3588425"/>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13"/>
          <p:cNvSpPr txBox="1">
            <a:spLocks noGrp="1"/>
          </p:cNvSpPr>
          <p:nvPr>
            <p:ph type="subTitle" idx="9"/>
          </p:nvPr>
        </p:nvSpPr>
        <p:spPr>
          <a:xfrm>
            <a:off x="715125" y="1784068"/>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4" name="Google Shape;144;p13"/>
          <p:cNvSpPr txBox="1">
            <a:spLocks noGrp="1"/>
          </p:cNvSpPr>
          <p:nvPr>
            <p:ph type="subTitle" idx="13"/>
          </p:nvPr>
        </p:nvSpPr>
        <p:spPr>
          <a:xfrm>
            <a:off x="3403813" y="1784068"/>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5" name="Google Shape;145;p13"/>
          <p:cNvSpPr txBox="1">
            <a:spLocks noGrp="1"/>
          </p:cNvSpPr>
          <p:nvPr>
            <p:ph type="subTitle" idx="14"/>
          </p:nvPr>
        </p:nvSpPr>
        <p:spPr>
          <a:xfrm>
            <a:off x="2059450" y="3285443"/>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6" name="Google Shape;146;p13"/>
          <p:cNvSpPr txBox="1">
            <a:spLocks noGrp="1"/>
          </p:cNvSpPr>
          <p:nvPr>
            <p:ph type="subTitle" idx="15"/>
          </p:nvPr>
        </p:nvSpPr>
        <p:spPr>
          <a:xfrm>
            <a:off x="4748144" y="3285443"/>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7" name="Google Shape;147;p13"/>
          <p:cNvSpPr txBox="1">
            <a:spLocks noGrp="1"/>
          </p:cNvSpPr>
          <p:nvPr>
            <p:ph type="title" idx="16" hasCustomPrompt="1"/>
          </p:nvPr>
        </p:nvSpPr>
        <p:spPr>
          <a:xfrm>
            <a:off x="6966688" y="1387650"/>
            <a:ext cx="588000" cy="36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48" name="Google Shape;148;p13"/>
          <p:cNvSpPr txBox="1">
            <a:spLocks noGrp="1"/>
          </p:cNvSpPr>
          <p:nvPr>
            <p:ph type="subTitle" idx="17"/>
          </p:nvPr>
        </p:nvSpPr>
        <p:spPr>
          <a:xfrm>
            <a:off x="6092488" y="2090873"/>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13"/>
          <p:cNvSpPr txBox="1">
            <a:spLocks noGrp="1"/>
          </p:cNvSpPr>
          <p:nvPr>
            <p:ph type="subTitle" idx="18"/>
          </p:nvPr>
        </p:nvSpPr>
        <p:spPr>
          <a:xfrm>
            <a:off x="6092500" y="1784068"/>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a:solidFill>
                  <a:schemeClr val="dk2"/>
                </a:solidFill>
                <a:latin typeface="Cuprum Medium"/>
                <a:ea typeface="Cuprum Medium"/>
                <a:cs typeface="Cuprum Medium"/>
                <a:sym typeface="Cuprum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150" name="Google Shape;150;p13"/>
          <p:cNvGrpSpPr/>
          <p:nvPr/>
        </p:nvGrpSpPr>
        <p:grpSpPr>
          <a:xfrm>
            <a:off x="-53487" y="4470959"/>
            <a:ext cx="2075275" cy="560752"/>
            <a:chOff x="-53487" y="4470959"/>
            <a:chExt cx="2075275" cy="560752"/>
          </a:xfrm>
        </p:grpSpPr>
        <p:sp>
          <p:nvSpPr>
            <p:cNvPr id="151" name="Google Shape;151;p13"/>
            <p:cNvSpPr/>
            <p:nvPr/>
          </p:nvSpPr>
          <p:spPr>
            <a:xfrm>
              <a:off x="57438"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3"/>
            <p:cNvSpPr/>
            <p:nvPr/>
          </p:nvSpPr>
          <p:spPr>
            <a:xfrm>
              <a:off x="958251"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53" name="Google Shape;153;p13"/>
            <p:cNvGrpSpPr/>
            <p:nvPr/>
          </p:nvGrpSpPr>
          <p:grpSpPr>
            <a:xfrm>
              <a:off x="-53487" y="4694375"/>
              <a:ext cx="2075275" cy="314050"/>
              <a:chOff x="452375" y="4694375"/>
              <a:chExt cx="2075275" cy="314050"/>
            </a:xfrm>
          </p:grpSpPr>
          <p:sp>
            <p:nvSpPr>
              <p:cNvPr id="154" name="Google Shape;154;p13"/>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3"/>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3"/>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3"/>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58" name="Google Shape;158;p13"/>
          <p:cNvGrpSpPr/>
          <p:nvPr/>
        </p:nvGrpSpPr>
        <p:grpSpPr>
          <a:xfrm flipH="1">
            <a:off x="7085038" y="4470959"/>
            <a:ext cx="2075275" cy="560752"/>
            <a:chOff x="-53487" y="4470959"/>
            <a:chExt cx="2075275" cy="560752"/>
          </a:xfrm>
        </p:grpSpPr>
        <p:sp>
          <p:nvSpPr>
            <p:cNvPr id="159" name="Google Shape;159;p13"/>
            <p:cNvSpPr/>
            <p:nvPr/>
          </p:nvSpPr>
          <p:spPr>
            <a:xfrm>
              <a:off x="57438" y="4471235"/>
              <a:ext cx="900836" cy="559924"/>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13"/>
            <p:cNvSpPr/>
            <p:nvPr/>
          </p:nvSpPr>
          <p:spPr>
            <a:xfrm>
              <a:off x="958251" y="4470959"/>
              <a:ext cx="954812" cy="560752"/>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61" name="Google Shape;161;p13"/>
            <p:cNvGrpSpPr/>
            <p:nvPr/>
          </p:nvGrpSpPr>
          <p:grpSpPr>
            <a:xfrm>
              <a:off x="-53487" y="4694375"/>
              <a:ext cx="2075275" cy="314050"/>
              <a:chOff x="452375" y="4694375"/>
              <a:chExt cx="2075275" cy="314050"/>
            </a:xfrm>
          </p:grpSpPr>
          <p:sp>
            <p:nvSpPr>
              <p:cNvPr id="162" name="Google Shape;162;p13"/>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13"/>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164;p13"/>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13"/>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66"/>
        <p:cNvGrpSpPr/>
        <p:nvPr/>
      </p:nvGrpSpPr>
      <p:grpSpPr>
        <a:xfrm>
          <a:off x="0" y="0"/>
          <a:ext cx="0" cy="0"/>
          <a:chOff x="0" y="0"/>
          <a:chExt cx="0" cy="0"/>
        </a:xfrm>
      </p:grpSpPr>
      <p:pic>
        <p:nvPicPr>
          <p:cNvPr id="167" name="Google Shape;167;p14"/>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68" name="Google Shape;168;p14"/>
          <p:cNvSpPr txBox="1">
            <a:spLocks noGrp="1"/>
          </p:cNvSpPr>
          <p:nvPr>
            <p:ph type="title"/>
          </p:nvPr>
        </p:nvSpPr>
        <p:spPr>
          <a:xfrm>
            <a:off x="1458125" y="3184000"/>
            <a:ext cx="62277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69" name="Google Shape;169;p14"/>
          <p:cNvSpPr txBox="1">
            <a:spLocks noGrp="1"/>
          </p:cNvSpPr>
          <p:nvPr>
            <p:ph type="subTitle" idx="1"/>
          </p:nvPr>
        </p:nvSpPr>
        <p:spPr>
          <a:xfrm>
            <a:off x="1458125" y="750800"/>
            <a:ext cx="6227700" cy="2268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3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70" name="Google Shape;170;p14"/>
          <p:cNvGrpSpPr/>
          <p:nvPr/>
        </p:nvGrpSpPr>
        <p:grpSpPr>
          <a:xfrm>
            <a:off x="2742573" y="4260636"/>
            <a:ext cx="3658849" cy="747829"/>
            <a:chOff x="6127800" y="4372300"/>
            <a:chExt cx="3112325" cy="636125"/>
          </a:xfrm>
        </p:grpSpPr>
        <p:sp>
          <p:nvSpPr>
            <p:cNvPr id="171" name="Google Shape;171;p14"/>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14"/>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14"/>
            <p:cNvSpPr/>
            <p:nvPr/>
          </p:nvSpPr>
          <p:spPr>
            <a:xfrm>
              <a:off x="8144425" y="4375575"/>
              <a:ext cx="1037650" cy="603375"/>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74" name="Google Shape;174;p14"/>
            <p:cNvGrpSpPr/>
            <p:nvPr/>
          </p:nvGrpSpPr>
          <p:grpSpPr>
            <a:xfrm>
              <a:off x="6127800" y="4694375"/>
              <a:ext cx="3112325" cy="314050"/>
              <a:chOff x="452375" y="4694375"/>
              <a:chExt cx="3112325" cy="314050"/>
            </a:xfrm>
          </p:grpSpPr>
          <p:sp>
            <p:nvSpPr>
              <p:cNvPr id="175" name="Google Shape;175;p14"/>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14"/>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14"/>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14"/>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 name="Google Shape;179;p14"/>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14"/>
              <p:cNvSpPr/>
              <p:nvPr/>
            </p:nvSpPr>
            <p:spPr>
              <a:xfrm>
                <a:off x="3045550" y="469550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CUSTOM_1_1">
    <p:spTree>
      <p:nvGrpSpPr>
        <p:cNvPr id="1" name="Shape 189"/>
        <p:cNvGrpSpPr/>
        <p:nvPr/>
      </p:nvGrpSpPr>
      <p:grpSpPr>
        <a:xfrm>
          <a:off x="0" y="0"/>
          <a:ext cx="0" cy="0"/>
          <a:chOff x="0" y="0"/>
          <a:chExt cx="0" cy="0"/>
        </a:xfrm>
      </p:grpSpPr>
      <p:pic>
        <p:nvPicPr>
          <p:cNvPr id="190" name="Google Shape;190;p16"/>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sp>
        <p:nvSpPr>
          <p:cNvPr id="191" name="Google Shape;191;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2" name="Google Shape;192;p16"/>
          <p:cNvGrpSpPr/>
          <p:nvPr/>
        </p:nvGrpSpPr>
        <p:grpSpPr>
          <a:xfrm flipH="1">
            <a:off x="-12" y="4694375"/>
            <a:ext cx="2075275" cy="314050"/>
            <a:chOff x="452375" y="4694375"/>
            <a:chExt cx="2075275" cy="314050"/>
          </a:xfrm>
        </p:grpSpPr>
        <p:sp>
          <p:nvSpPr>
            <p:cNvPr id="193" name="Google Shape;193;p16"/>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16"/>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16"/>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16"/>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65"/>
        <p:cNvGrpSpPr/>
        <p:nvPr/>
      </p:nvGrpSpPr>
      <p:grpSpPr>
        <a:xfrm>
          <a:off x="0" y="0"/>
          <a:ext cx="0" cy="0"/>
          <a:chOff x="0" y="0"/>
          <a:chExt cx="0" cy="0"/>
        </a:xfrm>
      </p:grpSpPr>
      <p:pic>
        <p:nvPicPr>
          <p:cNvPr id="366" name="Google Shape;366;p29"/>
          <p:cNvPicPr preferRelativeResize="0"/>
          <p:nvPr/>
        </p:nvPicPr>
        <p:blipFill rotWithShape="1">
          <a:blip r:embed="rId2">
            <a:alphaModFix amt="74000"/>
          </a:blip>
          <a:srcRect t="7798" b="7806"/>
          <a:stretch/>
        </p:blipFill>
        <p:spPr>
          <a:xfrm>
            <a:off x="0" y="0"/>
            <a:ext cx="9144000" cy="5143500"/>
          </a:xfrm>
          <a:prstGeom prst="rect">
            <a:avLst/>
          </a:prstGeom>
          <a:noFill/>
          <a:ln>
            <a:noFill/>
          </a:ln>
        </p:spPr>
      </p:pic>
      <p:grpSp>
        <p:nvGrpSpPr>
          <p:cNvPr id="367" name="Google Shape;367;p29"/>
          <p:cNvGrpSpPr/>
          <p:nvPr/>
        </p:nvGrpSpPr>
        <p:grpSpPr>
          <a:xfrm>
            <a:off x="-2" y="4260636"/>
            <a:ext cx="3048566" cy="747829"/>
            <a:chOff x="6127800" y="4372300"/>
            <a:chExt cx="2593200" cy="636125"/>
          </a:xfrm>
        </p:grpSpPr>
        <p:sp>
          <p:nvSpPr>
            <p:cNvPr id="368" name="Google Shape;368;p29"/>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29"/>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70" name="Google Shape;370;p29"/>
            <p:cNvGrpSpPr/>
            <p:nvPr/>
          </p:nvGrpSpPr>
          <p:grpSpPr>
            <a:xfrm>
              <a:off x="6127800" y="4694375"/>
              <a:ext cx="2593200" cy="314050"/>
              <a:chOff x="452375" y="4694375"/>
              <a:chExt cx="2593200" cy="314050"/>
            </a:xfrm>
          </p:grpSpPr>
          <p:sp>
            <p:nvSpPr>
              <p:cNvPr id="371" name="Google Shape;371;p29"/>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29"/>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29"/>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29"/>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29"/>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376" name="Google Shape;376;p29"/>
          <p:cNvGrpSpPr/>
          <p:nvPr/>
        </p:nvGrpSpPr>
        <p:grpSpPr>
          <a:xfrm flipH="1">
            <a:off x="6095423" y="4260636"/>
            <a:ext cx="3048566" cy="747829"/>
            <a:chOff x="6127800" y="4372300"/>
            <a:chExt cx="2593200" cy="636125"/>
          </a:xfrm>
        </p:grpSpPr>
        <p:sp>
          <p:nvSpPr>
            <p:cNvPr id="377" name="Google Shape;377;p29"/>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29"/>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79" name="Google Shape;379;p29"/>
            <p:cNvGrpSpPr/>
            <p:nvPr/>
          </p:nvGrpSpPr>
          <p:grpSpPr>
            <a:xfrm>
              <a:off x="6127800" y="4694375"/>
              <a:ext cx="2593200" cy="314050"/>
              <a:chOff x="452375" y="4694375"/>
              <a:chExt cx="2593200" cy="314050"/>
            </a:xfrm>
          </p:grpSpPr>
          <p:sp>
            <p:nvSpPr>
              <p:cNvPr id="380" name="Google Shape;380;p29"/>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29"/>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382;p29"/>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383;p29"/>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384;p29"/>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1pPr>
            <a:lvl2pPr lvl="1"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2pPr>
            <a:lvl3pPr lvl="2"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3pPr>
            <a:lvl4pPr lvl="3"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4pPr>
            <a:lvl5pPr lvl="4"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5pPr>
            <a:lvl6pPr lvl="5"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6pPr>
            <a:lvl7pPr lvl="6"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7pPr>
            <a:lvl8pPr lvl="7"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8pPr>
            <a:lvl9pPr lvl="8" rtl="0">
              <a:spcBef>
                <a:spcPts val="0"/>
              </a:spcBef>
              <a:spcAft>
                <a:spcPts val="0"/>
              </a:spcAft>
              <a:buClr>
                <a:schemeClr val="lt2"/>
              </a:buClr>
              <a:buSzPts val="3500"/>
              <a:buFont typeface="Cuprum"/>
              <a:buNone/>
              <a:defRPr sz="3500" b="1">
                <a:solidFill>
                  <a:schemeClr val="lt2"/>
                </a:solidFill>
                <a:latin typeface="Cuprum"/>
                <a:ea typeface="Cuprum"/>
                <a:cs typeface="Cuprum"/>
                <a:sym typeface="Cuprum"/>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1pPr>
            <a:lvl2pPr marL="914400" lvl="1"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2pPr>
            <a:lvl3pPr marL="1371600" lvl="2"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3pPr>
            <a:lvl4pPr marL="1828800" lvl="3"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4pPr>
            <a:lvl5pPr marL="2286000" lvl="4"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5pPr>
            <a:lvl6pPr marL="2743200" lvl="5"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6pPr>
            <a:lvl7pPr marL="3200400" lvl="6"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7pPr>
            <a:lvl8pPr marL="3657600" lvl="7"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8pPr>
            <a:lvl9pPr marL="4114800" lvl="8" indent="-3175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59" r:id="rId5"/>
    <p:sldLayoutId id="2147483660" r:id="rId6"/>
    <p:sldLayoutId id="2147483662" r:id="rId7"/>
    <p:sldLayoutId id="2147483675"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8.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www.kaggle.com/datasets/juledz/heart-attack-prediction/data"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Shape 394"/>
        <p:cNvGrpSpPr/>
        <p:nvPr/>
      </p:nvGrpSpPr>
      <p:grpSpPr>
        <a:xfrm>
          <a:off x="0" y="0"/>
          <a:ext cx="0" cy="0"/>
          <a:chOff x="0" y="0"/>
          <a:chExt cx="0" cy="0"/>
        </a:xfrm>
      </p:grpSpPr>
      <p:sp>
        <p:nvSpPr>
          <p:cNvPr id="395" name="Google Shape;395;p33"/>
          <p:cNvSpPr txBox="1">
            <a:spLocks noGrp="1"/>
          </p:cNvSpPr>
          <p:nvPr>
            <p:ph type="ctrTitle"/>
          </p:nvPr>
        </p:nvSpPr>
        <p:spPr>
          <a:xfrm>
            <a:off x="715100" y="1086400"/>
            <a:ext cx="5029200" cy="201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dirty="0">
                <a:solidFill>
                  <a:srgbClr val="B82312"/>
                </a:solidFill>
              </a:rPr>
              <a:t>HEART ATTACK PREDICTION</a:t>
            </a:r>
            <a:r>
              <a:rPr lang="en-IN" sz="4700" dirty="0">
                <a:solidFill>
                  <a:srgbClr val="B82312"/>
                </a:solidFill>
              </a:rPr>
              <a:t> </a:t>
            </a:r>
            <a:br>
              <a:rPr lang="en-IN" sz="4700" dirty="0">
                <a:solidFill>
                  <a:srgbClr val="B82312"/>
                </a:solidFill>
              </a:rPr>
            </a:br>
            <a:r>
              <a:rPr lang="en-IN" sz="3200" dirty="0">
                <a:solidFill>
                  <a:srgbClr val="157A9E"/>
                </a:solidFill>
              </a:rPr>
              <a:t>MACHINE LEARNING ANALYSIS</a:t>
            </a:r>
          </a:p>
        </p:txBody>
      </p:sp>
      <p:sp>
        <p:nvSpPr>
          <p:cNvPr id="396" name="Google Shape;396;p33"/>
          <p:cNvSpPr txBox="1">
            <a:spLocks noGrp="1"/>
          </p:cNvSpPr>
          <p:nvPr>
            <p:ph type="subTitle" idx="1"/>
          </p:nvPr>
        </p:nvSpPr>
        <p:spPr>
          <a:xfrm>
            <a:off x="715098" y="3368825"/>
            <a:ext cx="5029200"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Presented By:</a:t>
            </a:r>
          </a:p>
          <a:p>
            <a:pPr marL="0" lvl="0" indent="0" algn="l" rtl="0">
              <a:spcBef>
                <a:spcPts val="0"/>
              </a:spcBef>
              <a:spcAft>
                <a:spcPts val="0"/>
              </a:spcAft>
              <a:buNone/>
            </a:pPr>
            <a:r>
              <a:rPr lang="en-IN" dirty="0"/>
              <a:t>Group 6</a:t>
            </a:r>
            <a:endParaRPr dirty="0"/>
          </a:p>
        </p:txBody>
      </p:sp>
      <p:pic>
        <p:nvPicPr>
          <p:cNvPr id="397" name="Google Shape;397;p33"/>
          <p:cNvPicPr preferRelativeResize="0"/>
          <p:nvPr/>
        </p:nvPicPr>
        <p:blipFill>
          <a:blip r:embed="rId3">
            <a:alphaModFix/>
          </a:blip>
          <a:stretch>
            <a:fillRect/>
          </a:stretch>
        </p:blipFill>
        <p:spPr>
          <a:xfrm>
            <a:off x="5581300" y="439350"/>
            <a:ext cx="3355439" cy="4569124"/>
          </a:xfrm>
          <a:prstGeom prst="rect">
            <a:avLst/>
          </a:prstGeom>
          <a:noFill/>
          <a:ln>
            <a:noFill/>
          </a:ln>
          <a:effectLst>
            <a:outerShdw blurRad="57150" dist="19050" dir="5400000" algn="bl" rotWithShape="0">
              <a:srgbClr val="000000">
                <a:alpha val="50000"/>
              </a:srgbClr>
            </a:outerShdw>
          </a:effectLst>
        </p:spPr>
      </p:pic>
      <p:grpSp>
        <p:nvGrpSpPr>
          <p:cNvPr id="398" name="Google Shape;398;p33"/>
          <p:cNvGrpSpPr/>
          <p:nvPr/>
        </p:nvGrpSpPr>
        <p:grpSpPr>
          <a:xfrm>
            <a:off x="820725" y="3099875"/>
            <a:ext cx="5191000" cy="312925"/>
            <a:chOff x="820725" y="2504450"/>
            <a:chExt cx="5191000" cy="312925"/>
          </a:xfrm>
        </p:grpSpPr>
        <p:cxnSp>
          <p:nvCxnSpPr>
            <p:cNvPr id="399" name="Google Shape;399;p33"/>
            <p:cNvCxnSpPr/>
            <p:nvPr/>
          </p:nvCxnSpPr>
          <p:spPr>
            <a:xfrm>
              <a:off x="820725" y="2712413"/>
              <a:ext cx="4704000" cy="0"/>
            </a:xfrm>
            <a:prstGeom prst="straightConnector1">
              <a:avLst/>
            </a:prstGeom>
            <a:noFill/>
            <a:ln w="19050" cap="flat" cmpd="sng">
              <a:solidFill>
                <a:srgbClr val="157A9E"/>
              </a:solidFill>
              <a:prstDash val="solid"/>
              <a:round/>
              <a:headEnd type="none" w="med" len="med"/>
              <a:tailEnd type="none" w="med" len="med"/>
            </a:ln>
          </p:spPr>
        </p:cxnSp>
        <p:sp>
          <p:nvSpPr>
            <p:cNvPr id="400" name="Google Shape;400;p33"/>
            <p:cNvSpPr/>
            <p:nvPr/>
          </p:nvSpPr>
          <p:spPr>
            <a:xfrm>
              <a:off x="5492575" y="250445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1" name="Google Shape;401;p33"/>
          <p:cNvGrpSpPr/>
          <p:nvPr/>
        </p:nvGrpSpPr>
        <p:grpSpPr>
          <a:xfrm>
            <a:off x="0" y="4260645"/>
            <a:ext cx="3658849" cy="747829"/>
            <a:chOff x="6127800" y="4372300"/>
            <a:chExt cx="3112325" cy="636125"/>
          </a:xfrm>
        </p:grpSpPr>
        <p:sp>
          <p:nvSpPr>
            <p:cNvPr id="402" name="Google Shape;402;p33"/>
            <p:cNvSpPr/>
            <p:nvPr/>
          </p:nvSpPr>
          <p:spPr>
            <a:xfrm>
              <a:off x="6127800" y="4372600"/>
              <a:ext cx="978425" cy="608150"/>
            </a:xfrm>
            <a:custGeom>
              <a:avLst/>
              <a:gdLst/>
              <a:ahLst/>
              <a:cxnLst/>
              <a:rect l="l" t="t" r="r" b="b"/>
              <a:pathLst>
                <a:path w="39137" h="24326" extrusionOk="0">
                  <a:moveTo>
                    <a:pt x="15431" y="1"/>
                  </a:moveTo>
                  <a:cubicBezTo>
                    <a:pt x="15205" y="13"/>
                    <a:pt x="15026" y="191"/>
                    <a:pt x="15026" y="394"/>
                  </a:cubicBezTo>
                  <a:lnTo>
                    <a:pt x="14550" y="21611"/>
                  </a:lnTo>
                  <a:lnTo>
                    <a:pt x="13454" y="16253"/>
                  </a:lnTo>
                  <a:cubicBezTo>
                    <a:pt x="13407" y="16051"/>
                    <a:pt x="13240" y="15920"/>
                    <a:pt x="13050" y="15920"/>
                  </a:cubicBezTo>
                  <a:lnTo>
                    <a:pt x="8061" y="15920"/>
                  </a:lnTo>
                  <a:lnTo>
                    <a:pt x="4501" y="11109"/>
                  </a:lnTo>
                  <a:cubicBezTo>
                    <a:pt x="4430" y="11014"/>
                    <a:pt x="4310" y="10931"/>
                    <a:pt x="4179" y="10931"/>
                  </a:cubicBezTo>
                  <a:cubicBezTo>
                    <a:pt x="4049" y="10931"/>
                    <a:pt x="3929" y="10990"/>
                    <a:pt x="3846" y="11086"/>
                  </a:cubicBezTo>
                  <a:lnTo>
                    <a:pt x="0" y="15800"/>
                  </a:lnTo>
                  <a:lnTo>
                    <a:pt x="0" y="16622"/>
                  </a:lnTo>
                  <a:lnTo>
                    <a:pt x="12" y="16622"/>
                  </a:lnTo>
                  <a:cubicBezTo>
                    <a:pt x="22" y="16623"/>
                    <a:pt x="32" y="16624"/>
                    <a:pt x="42" y="16624"/>
                  </a:cubicBezTo>
                  <a:cubicBezTo>
                    <a:pt x="151" y="16624"/>
                    <a:pt x="256" y="16565"/>
                    <a:pt x="322" y="16467"/>
                  </a:cubicBezTo>
                  <a:lnTo>
                    <a:pt x="4144" y="11788"/>
                  </a:lnTo>
                  <a:lnTo>
                    <a:pt x="7585" y="16432"/>
                  </a:lnTo>
                  <a:cubicBezTo>
                    <a:pt x="7656" y="16527"/>
                    <a:pt x="7775" y="16586"/>
                    <a:pt x="7918" y="16586"/>
                  </a:cubicBezTo>
                  <a:lnTo>
                    <a:pt x="12812" y="16586"/>
                  </a:lnTo>
                  <a:lnTo>
                    <a:pt x="14347" y="24004"/>
                  </a:lnTo>
                  <a:cubicBezTo>
                    <a:pt x="14383" y="24194"/>
                    <a:pt x="14550" y="24325"/>
                    <a:pt x="14752" y="24325"/>
                  </a:cubicBezTo>
                  <a:lnTo>
                    <a:pt x="14800" y="24325"/>
                  </a:lnTo>
                  <a:cubicBezTo>
                    <a:pt x="15014" y="24313"/>
                    <a:pt x="15169" y="24135"/>
                    <a:pt x="15169" y="23932"/>
                  </a:cubicBezTo>
                  <a:lnTo>
                    <a:pt x="15586" y="4847"/>
                  </a:lnTo>
                  <a:lnTo>
                    <a:pt x="16705" y="16372"/>
                  </a:lnTo>
                  <a:cubicBezTo>
                    <a:pt x="16717" y="16574"/>
                    <a:pt x="16907" y="16741"/>
                    <a:pt x="17122" y="16741"/>
                  </a:cubicBezTo>
                  <a:lnTo>
                    <a:pt x="26051" y="16741"/>
                  </a:lnTo>
                  <a:lnTo>
                    <a:pt x="30695" y="21766"/>
                  </a:lnTo>
                  <a:cubicBezTo>
                    <a:pt x="30780" y="21862"/>
                    <a:pt x="30885" y="21910"/>
                    <a:pt x="31010" y="21910"/>
                  </a:cubicBezTo>
                  <a:cubicBezTo>
                    <a:pt x="31024" y="21910"/>
                    <a:pt x="31038" y="21910"/>
                    <a:pt x="31052" y="21908"/>
                  </a:cubicBezTo>
                  <a:cubicBezTo>
                    <a:pt x="31195" y="21885"/>
                    <a:pt x="31290" y="21813"/>
                    <a:pt x="31373" y="21706"/>
                  </a:cubicBezTo>
                  <a:lnTo>
                    <a:pt x="35541" y="15265"/>
                  </a:lnTo>
                  <a:lnTo>
                    <a:pt x="36660" y="16455"/>
                  </a:lnTo>
                  <a:cubicBezTo>
                    <a:pt x="36743" y="16551"/>
                    <a:pt x="36862" y="16610"/>
                    <a:pt x="36981" y="16610"/>
                  </a:cubicBezTo>
                  <a:lnTo>
                    <a:pt x="39136" y="16610"/>
                  </a:lnTo>
                  <a:lnTo>
                    <a:pt x="39136" y="15955"/>
                  </a:lnTo>
                  <a:lnTo>
                    <a:pt x="37100" y="15955"/>
                  </a:lnTo>
                  <a:lnTo>
                    <a:pt x="35802" y="14586"/>
                  </a:lnTo>
                  <a:cubicBezTo>
                    <a:pt x="35719" y="14491"/>
                    <a:pt x="35600" y="14443"/>
                    <a:pt x="35457" y="14443"/>
                  </a:cubicBezTo>
                  <a:cubicBezTo>
                    <a:pt x="35338" y="14467"/>
                    <a:pt x="35219" y="14527"/>
                    <a:pt x="35148" y="14646"/>
                  </a:cubicBezTo>
                  <a:lnTo>
                    <a:pt x="30980" y="21087"/>
                  </a:lnTo>
                  <a:lnTo>
                    <a:pt x="26492" y="16217"/>
                  </a:lnTo>
                  <a:cubicBezTo>
                    <a:pt x="26408" y="16134"/>
                    <a:pt x="26289" y="16086"/>
                    <a:pt x="26194" y="16086"/>
                  </a:cubicBezTo>
                  <a:lnTo>
                    <a:pt x="17384" y="16086"/>
                  </a:lnTo>
                  <a:lnTo>
                    <a:pt x="15860" y="382"/>
                  </a:lnTo>
                  <a:cubicBezTo>
                    <a:pt x="15848" y="156"/>
                    <a:pt x="15657" y="1"/>
                    <a:pt x="15431"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 name="Google Shape;403;p33"/>
            <p:cNvSpPr/>
            <p:nvPr/>
          </p:nvSpPr>
          <p:spPr>
            <a:xfrm>
              <a:off x="7106200" y="4372300"/>
              <a:ext cx="1037050" cy="609050"/>
            </a:xfrm>
            <a:custGeom>
              <a:avLst/>
              <a:gdLst/>
              <a:ahLst/>
              <a:cxnLst/>
              <a:rect l="l" t="t" r="r" b="b"/>
              <a:pathLst>
                <a:path w="41482" h="24362" extrusionOk="0">
                  <a:moveTo>
                    <a:pt x="17775" y="0"/>
                  </a:moveTo>
                  <a:cubicBezTo>
                    <a:pt x="17768" y="0"/>
                    <a:pt x="17760" y="1"/>
                    <a:pt x="17752" y="1"/>
                  </a:cubicBezTo>
                  <a:cubicBezTo>
                    <a:pt x="17526" y="1"/>
                    <a:pt x="17348" y="180"/>
                    <a:pt x="17348" y="406"/>
                  </a:cubicBezTo>
                  <a:lnTo>
                    <a:pt x="16895" y="21611"/>
                  </a:lnTo>
                  <a:lnTo>
                    <a:pt x="15788" y="16253"/>
                  </a:lnTo>
                  <a:cubicBezTo>
                    <a:pt x="15764" y="16063"/>
                    <a:pt x="15586" y="15932"/>
                    <a:pt x="15383" y="15932"/>
                  </a:cubicBezTo>
                  <a:lnTo>
                    <a:pt x="10418" y="15932"/>
                  </a:lnTo>
                  <a:lnTo>
                    <a:pt x="6858" y="11121"/>
                  </a:lnTo>
                  <a:cubicBezTo>
                    <a:pt x="6787" y="11014"/>
                    <a:pt x="6668" y="10943"/>
                    <a:pt x="6537" y="10943"/>
                  </a:cubicBezTo>
                  <a:cubicBezTo>
                    <a:pt x="6406" y="10943"/>
                    <a:pt x="6287" y="10990"/>
                    <a:pt x="6203" y="11098"/>
                  </a:cubicBezTo>
                  <a:lnTo>
                    <a:pt x="2239" y="15943"/>
                  </a:lnTo>
                  <a:lnTo>
                    <a:pt x="0" y="15943"/>
                  </a:lnTo>
                  <a:lnTo>
                    <a:pt x="0" y="16634"/>
                  </a:lnTo>
                  <a:lnTo>
                    <a:pt x="2358" y="16634"/>
                  </a:lnTo>
                  <a:cubicBezTo>
                    <a:pt x="2489" y="16634"/>
                    <a:pt x="2608" y="16574"/>
                    <a:pt x="2679" y="16479"/>
                  </a:cubicBezTo>
                  <a:lnTo>
                    <a:pt x="6525" y="11812"/>
                  </a:lnTo>
                  <a:lnTo>
                    <a:pt x="9954" y="16455"/>
                  </a:lnTo>
                  <a:cubicBezTo>
                    <a:pt x="10037" y="16563"/>
                    <a:pt x="10156" y="16622"/>
                    <a:pt x="10287" y="16622"/>
                  </a:cubicBezTo>
                  <a:lnTo>
                    <a:pt x="15181" y="16622"/>
                  </a:lnTo>
                  <a:lnTo>
                    <a:pt x="16717" y="24028"/>
                  </a:lnTo>
                  <a:cubicBezTo>
                    <a:pt x="16740" y="24218"/>
                    <a:pt x="16919" y="24361"/>
                    <a:pt x="17121" y="24361"/>
                  </a:cubicBezTo>
                  <a:lnTo>
                    <a:pt x="17145" y="24349"/>
                  </a:lnTo>
                  <a:cubicBezTo>
                    <a:pt x="17371" y="24337"/>
                    <a:pt x="17526" y="24159"/>
                    <a:pt x="17526" y="23956"/>
                  </a:cubicBezTo>
                  <a:lnTo>
                    <a:pt x="17943" y="4871"/>
                  </a:lnTo>
                  <a:lnTo>
                    <a:pt x="19062" y="16396"/>
                  </a:lnTo>
                  <a:cubicBezTo>
                    <a:pt x="19074" y="16610"/>
                    <a:pt x="19253" y="16777"/>
                    <a:pt x="19479" y="16777"/>
                  </a:cubicBezTo>
                  <a:lnTo>
                    <a:pt x="28409" y="16777"/>
                  </a:lnTo>
                  <a:lnTo>
                    <a:pt x="33052" y="21813"/>
                  </a:lnTo>
                  <a:cubicBezTo>
                    <a:pt x="33117" y="21889"/>
                    <a:pt x="33242" y="21946"/>
                    <a:pt x="33363" y="21946"/>
                  </a:cubicBezTo>
                  <a:cubicBezTo>
                    <a:pt x="33375" y="21946"/>
                    <a:pt x="33386" y="21945"/>
                    <a:pt x="33397" y="21944"/>
                  </a:cubicBezTo>
                  <a:cubicBezTo>
                    <a:pt x="33528" y="21932"/>
                    <a:pt x="33647" y="21849"/>
                    <a:pt x="33707" y="21754"/>
                  </a:cubicBezTo>
                  <a:lnTo>
                    <a:pt x="37874" y="15301"/>
                  </a:lnTo>
                  <a:lnTo>
                    <a:pt x="39005" y="16515"/>
                  </a:lnTo>
                  <a:cubicBezTo>
                    <a:pt x="39100" y="16598"/>
                    <a:pt x="39208" y="16646"/>
                    <a:pt x="39315" y="16646"/>
                  </a:cubicBezTo>
                  <a:lnTo>
                    <a:pt x="41482" y="16646"/>
                  </a:lnTo>
                  <a:lnTo>
                    <a:pt x="41482" y="15955"/>
                  </a:lnTo>
                  <a:lnTo>
                    <a:pt x="39434" y="15955"/>
                  </a:lnTo>
                  <a:lnTo>
                    <a:pt x="38148" y="14586"/>
                  </a:lnTo>
                  <a:cubicBezTo>
                    <a:pt x="38062" y="14501"/>
                    <a:pt x="37957" y="14453"/>
                    <a:pt x="37842" y="14453"/>
                  </a:cubicBezTo>
                  <a:cubicBezTo>
                    <a:pt x="37829" y="14453"/>
                    <a:pt x="37816" y="14454"/>
                    <a:pt x="37803" y="14455"/>
                  </a:cubicBezTo>
                  <a:cubicBezTo>
                    <a:pt x="37672" y="14467"/>
                    <a:pt x="37564" y="14550"/>
                    <a:pt x="37493" y="14646"/>
                  </a:cubicBezTo>
                  <a:lnTo>
                    <a:pt x="33326" y="21099"/>
                  </a:lnTo>
                  <a:lnTo>
                    <a:pt x="28825" y="16229"/>
                  </a:lnTo>
                  <a:cubicBezTo>
                    <a:pt x="28742" y="16146"/>
                    <a:pt x="28635" y="16098"/>
                    <a:pt x="28516" y="16098"/>
                  </a:cubicBezTo>
                  <a:lnTo>
                    <a:pt x="19705" y="16098"/>
                  </a:lnTo>
                  <a:lnTo>
                    <a:pt x="18181" y="382"/>
                  </a:lnTo>
                  <a:cubicBezTo>
                    <a:pt x="18170" y="163"/>
                    <a:pt x="17991" y="0"/>
                    <a:pt x="17775" y="0"/>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 name="Google Shape;404;p33"/>
            <p:cNvSpPr/>
            <p:nvPr/>
          </p:nvSpPr>
          <p:spPr>
            <a:xfrm>
              <a:off x="8144425" y="4375575"/>
              <a:ext cx="1037650" cy="603375"/>
            </a:xfrm>
            <a:custGeom>
              <a:avLst/>
              <a:gdLst/>
              <a:ahLst/>
              <a:cxnLst/>
              <a:rect l="l" t="t" r="r" b="b"/>
              <a:pathLst>
                <a:path w="41506" h="24135" extrusionOk="0">
                  <a:moveTo>
                    <a:pt x="17800" y="1"/>
                  </a:moveTo>
                  <a:cubicBezTo>
                    <a:pt x="17633" y="13"/>
                    <a:pt x="17502" y="144"/>
                    <a:pt x="17502" y="311"/>
                  </a:cubicBezTo>
                  <a:lnTo>
                    <a:pt x="17002" y="22409"/>
                  </a:lnTo>
                  <a:lnTo>
                    <a:pt x="15716" y="16170"/>
                  </a:lnTo>
                  <a:cubicBezTo>
                    <a:pt x="15681" y="16027"/>
                    <a:pt x="15550" y="15920"/>
                    <a:pt x="15395" y="15920"/>
                  </a:cubicBezTo>
                  <a:lnTo>
                    <a:pt x="10371" y="15920"/>
                  </a:lnTo>
                  <a:lnTo>
                    <a:pt x="6787" y="11074"/>
                  </a:lnTo>
                  <a:cubicBezTo>
                    <a:pt x="6715" y="10979"/>
                    <a:pt x="6632" y="10931"/>
                    <a:pt x="6525" y="10931"/>
                  </a:cubicBezTo>
                  <a:cubicBezTo>
                    <a:pt x="6418" y="10931"/>
                    <a:pt x="6334" y="10979"/>
                    <a:pt x="6275" y="11050"/>
                  </a:cubicBezTo>
                  <a:lnTo>
                    <a:pt x="2274" y="15955"/>
                  </a:lnTo>
                  <a:lnTo>
                    <a:pt x="0" y="15955"/>
                  </a:lnTo>
                  <a:lnTo>
                    <a:pt x="0" y="16432"/>
                  </a:lnTo>
                  <a:lnTo>
                    <a:pt x="2346" y="16432"/>
                  </a:lnTo>
                  <a:cubicBezTo>
                    <a:pt x="2441" y="16432"/>
                    <a:pt x="2524" y="16384"/>
                    <a:pt x="2584" y="16313"/>
                  </a:cubicBezTo>
                  <a:lnTo>
                    <a:pt x="6501" y="11514"/>
                  </a:lnTo>
                  <a:lnTo>
                    <a:pt x="10013" y="16265"/>
                  </a:lnTo>
                  <a:cubicBezTo>
                    <a:pt x="10073" y="16336"/>
                    <a:pt x="10156" y="16384"/>
                    <a:pt x="10263" y="16384"/>
                  </a:cubicBezTo>
                  <a:lnTo>
                    <a:pt x="15240" y="16384"/>
                  </a:lnTo>
                  <a:lnTo>
                    <a:pt x="16788" y="23885"/>
                  </a:lnTo>
                  <a:cubicBezTo>
                    <a:pt x="16812" y="24028"/>
                    <a:pt x="16943" y="24135"/>
                    <a:pt x="17098" y="24135"/>
                  </a:cubicBezTo>
                  <a:lnTo>
                    <a:pt x="17121" y="24135"/>
                  </a:lnTo>
                  <a:cubicBezTo>
                    <a:pt x="17276" y="24123"/>
                    <a:pt x="17407" y="23992"/>
                    <a:pt x="17407" y="23825"/>
                  </a:cubicBezTo>
                  <a:lnTo>
                    <a:pt x="17895" y="3037"/>
                  </a:lnTo>
                  <a:lnTo>
                    <a:pt x="19181" y="16277"/>
                  </a:lnTo>
                  <a:cubicBezTo>
                    <a:pt x="19193" y="16443"/>
                    <a:pt x="19324" y="16563"/>
                    <a:pt x="19491" y="16563"/>
                  </a:cubicBezTo>
                  <a:lnTo>
                    <a:pt x="28468" y="16563"/>
                  </a:lnTo>
                  <a:lnTo>
                    <a:pt x="33135" y="21623"/>
                  </a:lnTo>
                  <a:cubicBezTo>
                    <a:pt x="33210" y="21687"/>
                    <a:pt x="33285" y="21732"/>
                    <a:pt x="33377" y="21732"/>
                  </a:cubicBezTo>
                  <a:cubicBezTo>
                    <a:pt x="33387" y="21732"/>
                    <a:pt x="33398" y="21731"/>
                    <a:pt x="33409" y="21730"/>
                  </a:cubicBezTo>
                  <a:cubicBezTo>
                    <a:pt x="33516" y="21706"/>
                    <a:pt x="33600" y="21647"/>
                    <a:pt x="33647" y="21575"/>
                  </a:cubicBezTo>
                  <a:lnTo>
                    <a:pt x="37886" y="15027"/>
                  </a:lnTo>
                  <a:lnTo>
                    <a:pt x="39112" y="16324"/>
                  </a:lnTo>
                  <a:cubicBezTo>
                    <a:pt x="39172" y="16384"/>
                    <a:pt x="39255" y="16432"/>
                    <a:pt x="39350" y="16432"/>
                  </a:cubicBezTo>
                  <a:lnTo>
                    <a:pt x="41505" y="16432"/>
                  </a:lnTo>
                  <a:lnTo>
                    <a:pt x="41505" y="15955"/>
                  </a:lnTo>
                  <a:lnTo>
                    <a:pt x="39422" y="15955"/>
                  </a:lnTo>
                  <a:lnTo>
                    <a:pt x="38100" y="14550"/>
                  </a:lnTo>
                  <a:cubicBezTo>
                    <a:pt x="38042" y="14502"/>
                    <a:pt x="37975" y="14461"/>
                    <a:pt x="37894" y="14461"/>
                  </a:cubicBezTo>
                  <a:cubicBezTo>
                    <a:pt x="37876" y="14461"/>
                    <a:pt x="37858" y="14463"/>
                    <a:pt x="37838" y="14467"/>
                  </a:cubicBezTo>
                  <a:cubicBezTo>
                    <a:pt x="37731" y="14479"/>
                    <a:pt x="37660" y="14527"/>
                    <a:pt x="37600" y="14610"/>
                  </a:cubicBezTo>
                  <a:lnTo>
                    <a:pt x="33362" y="21158"/>
                  </a:lnTo>
                  <a:lnTo>
                    <a:pt x="28778" y="16193"/>
                  </a:lnTo>
                  <a:cubicBezTo>
                    <a:pt x="28718" y="16110"/>
                    <a:pt x="28647" y="16086"/>
                    <a:pt x="28551" y="16086"/>
                  </a:cubicBezTo>
                  <a:lnTo>
                    <a:pt x="19657" y="16086"/>
                  </a:lnTo>
                  <a:lnTo>
                    <a:pt x="18122" y="275"/>
                  </a:lnTo>
                  <a:cubicBezTo>
                    <a:pt x="18110" y="120"/>
                    <a:pt x="17955" y="1"/>
                    <a:pt x="17800" y="1"/>
                  </a:cubicBezTo>
                  <a:close/>
                </a:path>
              </a:pathLst>
            </a:custGeom>
            <a:solidFill>
              <a:srgbClr val="B82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5" name="Google Shape;405;p33"/>
            <p:cNvGrpSpPr/>
            <p:nvPr/>
          </p:nvGrpSpPr>
          <p:grpSpPr>
            <a:xfrm>
              <a:off x="6127800" y="4694375"/>
              <a:ext cx="3112325" cy="314050"/>
              <a:chOff x="452375" y="4694375"/>
              <a:chExt cx="3112325" cy="314050"/>
            </a:xfrm>
          </p:grpSpPr>
          <p:sp>
            <p:nvSpPr>
              <p:cNvPr id="406" name="Google Shape;406;p33"/>
              <p:cNvSpPr/>
              <p:nvPr/>
            </p:nvSpPr>
            <p:spPr>
              <a:xfrm>
                <a:off x="452375" y="4694675"/>
                <a:ext cx="518550" cy="313750"/>
              </a:xfrm>
              <a:custGeom>
                <a:avLst/>
                <a:gdLst/>
                <a:ahLst/>
                <a:cxnLst/>
                <a:rect l="l" t="t" r="r" b="b"/>
                <a:pathLst>
                  <a:path w="20742" h="12550" extrusionOk="0">
                    <a:moveTo>
                      <a:pt x="8847" y="0"/>
                    </a:moveTo>
                    <a:cubicBezTo>
                      <a:pt x="8644" y="12"/>
                      <a:pt x="8490" y="179"/>
                      <a:pt x="8490" y="370"/>
                    </a:cubicBezTo>
                    <a:lnTo>
                      <a:pt x="8299" y="9478"/>
                    </a:lnTo>
                    <a:lnTo>
                      <a:pt x="8049" y="8275"/>
                    </a:lnTo>
                    <a:cubicBezTo>
                      <a:pt x="8013" y="8097"/>
                      <a:pt x="7847" y="7966"/>
                      <a:pt x="7680" y="7966"/>
                    </a:cubicBezTo>
                    <a:lnTo>
                      <a:pt x="5275" y="7966"/>
                    </a:lnTo>
                    <a:lnTo>
                      <a:pt x="3549" y="5620"/>
                    </a:lnTo>
                    <a:cubicBezTo>
                      <a:pt x="3489" y="5537"/>
                      <a:pt x="3382" y="5477"/>
                      <a:pt x="3287" y="5477"/>
                    </a:cubicBezTo>
                    <a:lnTo>
                      <a:pt x="3072" y="5477"/>
                    </a:lnTo>
                    <a:lnTo>
                      <a:pt x="1036" y="7978"/>
                    </a:lnTo>
                    <a:lnTo>
                      <a:pt x="1" y="7978"/>
                    </a:lnTo>
                    <a:lnTo>
                      <a:pt x="1" y="8668"/>
                    </a:lnTo>
                    <a:lnTo>
                      <a:pt x="1167" y="8668"/>
                    </a:lnTo>
                    <a:lnTo>
                      <a:pt x="1370" y="8644"/>
                    </a:lnTo>
                    <a:lnTo>
                      <a:pt x="3239" y="6358"/>
                    </a:lnTo>
                    <a:lnTo>
                      <a:pt x="4834" y="8513"/>
                    </a:lnTo>
                    <a:lnTo>
                      <a:pt x="4965" y="8668"/>
                    </a:lnTo>
                    <a:lnTo>
                      <a:pt x="7442" y="8668"/>
                    </a:lnTo>
                    <a:lnTo>
                      <a:pt x="8180" y="12240"/>
                    </a:lnTo>
                    <a:cubicBezTo>
                      <a:pt x="8228" y="12431"/>
                      <a:pt x="8371" y="12550"/>
                      <a:pt x="8549" y="12550"/>
                    </a:cubicBezTo>
                    <a:cubicBezTo>
                      <a:pt x="8549" y="12550"/>
                      <a:pt x="8573" y="12550"/>
                      <a:pt x="8573" y="12538"/>
                    </a:cubicBezTo>
                    <a:cubicBezTo>
                      <a:pt x="8764" y="12514"/>
                      <a:pt x="8906" y="12359"/>
                      <a:pt x="8930" y="12157"/>
                    </a:cubicBezTo>
                    <a:lnTo>
                      <a:pt x="9073" y="5489"/>
                    </a:lnTo>
                    <a:lnTo>
                      <a:pt x="9359" y="8394"/>
                    </a:lnTo>
                    <a:cubicBezTo>
                      <a:pt x="9371" y="8585"/>
                      <a:pt x="9537" y="8740"/>
                      <a:pt x="9728" y="8740"/>
                    </a:cubicBezTo>
                    <a:lnTo>
                      <a:pt x="14133" y="8740"/>
                    </a:lnTo>
                    <a:lnTo>
                      <a:pt x="16395" y="11192"/>
                    </a:lnTo>
                    <a:cubicBezTo>
                      <a:pt x="16456" y="11273"/>
                      <a:pt x="16551" y="11329"/>
                      <a:pt x="16652" y="11329"/>
                    </a:cubicBezTo>
                    <a:cubicBezTo>
                      <a:pt x="16669" y="11329"/>
                      <a:pt x="16687" y="11327"/>
                      <a:pt x="16705" y="11323"/>
                    </a:cubicBezTo>
                    <a:lnTo>
                      <a:pt x="16907" y="11299"/>
                    </a:lnTo>
                    <a:lnTo>
                      <a:pt x="18955" y="8109"/>
                    </a:lnTo>
                    <a:lnTo>
                      <a:pt x="19372" y="8561"/>
                    </a:lnTo>
                    <a:lnTo>
                      <a:pt x="19503" y="8680"/>
                    </a:lnTo>
                    <a:lnTo>
                      <a:pt x="20741" y="8680"/>
                    </a:lnTo>
                    <a:lnTo>
                      <a:pt x="20741" y="7990"/>
                    </a:lnTo>
                    <a:lnTo>
                      <a:pt x="19789" y="7990"/>
                    </a:lnTo>
                    <a:lnTo>
                      <a:pt x="19182" y="7359"/>
                    </a:lnTo>
                    <a:cubicBezTo>
                      <a:pt x="19098" y="7286"/>
                      <a:pt x="19015" y="7249"/>
                      <a:pt x="18908" y="7249"/>
                    </a:cubicBezTo>
                    <a:cubicBezTo>
                      <a:pt x="18892" y="7249"/>
                      <a:pt x="18876" y="7250"/>
                      <a:pt x="18860" y="7251"/>
                    </a:cubicBezTo>
                    <a:lnTo>
                      <a:pt x="18670" y="7275"/>
                    </a:lnTo>
                    <a:lnTo>
                      <a:pt x="16622" y="10454"/>
                    </a:lnTo>
                    <a:lnTo>
                      <a:pt x="14526" y="8168"/>
                    </a:lnTo>
                    <a:lnTo>
                      <a:pt x="14383" y="8049"/>
                    </a:lnTo>
                    <a:lnTo>
                      <a:pt x="10002" y="8049"/>
                    </a:lnTo>
                    <a:lnTo>
                      <a:pt x="9252" y="346"/>
                    </a:lnTo>
                    <a:cubicBezTo>
                      <a:pt x="9240" y="143"/>
                      <a:pt x="9061" y="0"/>
                      <a:pt x="8847"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33"/>
              <p:cNvSpPr/>
              <p:nvPr/>
            </p:nvSpPr>
            <p:spPr>
              <a:xfrm>
                <a:off x="970600" y="4694950"/>
                <a:ext cx="518525" cy="313475"/>
              </a:xfrm>
              <a:custGeom>
                <a:avLst/>
                <a:gdLst/>
                <a:ahLst/>
                <a:cxnLst/>
                <a:rect l="l" t="t" r="r" b="b"/>
                <a:pathLst>
                  <a:path w="20741" h="12539" extrusionOk="0">
                    <a:moveTo>
                      <a:pt x="8891" y="1"/>
                    </a:moveTo>
                    <a:cubicBezTo>
                      <a:pt x="8884" y="1"/>
                      <a:pt x="8877" y="1"/>
                      <a:pt x="8870" y="1"/>
                    </a:cubicBezTo>
                    <a:cubicBezTo>
                      <a:pt x="8656" y="25"/>
                      <a:pt x="8513" y="180"/>
                      <a:pt x="8513" y="382"/>
                    </a:cubicBezTo>
                    <a:lnTo>
                      <a:pt x="8323" y="9491"/>
                    </a:lnTo>
                    <a:lnTo>
                      <a:pt x="8061" y="8264"/>
                    </a:lnTo>
                    <a:cubicBezTo>
                      <a:pt x="8025" y="8086"/>
                      <a:pt x="7870" y="7967"/>
                      <a:pt x="7692" y="7967"/>
                    </a:cubicBezTo>
                    <a:lnTo>
                      <a:pt x="5299" y="7967"/>
                    </a:lnTo>
                    <a:lnTo>
                      <a:pt x="3572" y="5645"/>
                    </a:lnTo>
                    <a:cubicBezTo>
                      <a:pt x="3513" y="5538"/>
                      <a:pt x="3394" y="5478"/>
                      <a:pt x="3286" y="5478"/>
                    </a:cubicBezTo>
                    <a:lnTo>
                      <a:pt x="3084" y="5478"/>
                    </a:lnTo>
                    <a:lnTo>
                      <a:pt x="1036" y="7979"/>
                    </a:lnTo>
                    <a:lnTo>
                      <a:pt x="0" y="7979"/>
                    </a:lnTo>
                    <a:lnTo>
                      <a:pt x="0" y="8669"/>
                    </a:lnTo>
                    <a:lnTo>
                      <a:pt x="1179" y="8669"/>
                    </a:lnTo>
                    <a:lnTo>
                      <a:pt x="1370" y="8657"/>
                    </a:lnTo>
                    <a:lnTo>
                      <a:pt x="3239" y="6359"/>
                    </a:lnTo>
                    <a:lnTo>
                      <a:pt x="4834" y="8502"/>
                    </a:lnTo>
                    <a:lnTo>
                      <a:pt x="4965" y="8669"/>
                    </a:lnTo>
                    <a:lnTo>
                      <a:pt x="7454" y="8669"/>
                    </a:lnTo>
                    <a:lnTo>
                      <a:pt x="8204" y="12229"/>
                    </a:lnTo>
                    <a:cubicBezTo>
                      <a:pt x="8239" y="12408"/>
                      <a:pt x="8394" y="12539"/>
                      <a:pt x="8573" y="12539"/>
                    </a:cubicBezTo>
                    <a:lnTo>
                      <a:pt x="8585" y="12539"/>
                    </a:lnTo>
                    <a:cubicBezTo>
                      <a:pt x="8799" y="12527"/>
                      <a:pt x="8942" y="12360"/>
                      <a:pt x="8942" y="12170"/>
                    </a:cubicBezTo>
                    <a:lnTo>
                      <a:pt x="9097" y="5502"/>
                    </a:lnTo>
                    <a:lnTo>
                      <a:pt x="9371" y="8395"/>
                    </a:lnTo>
                    <a:cubicBezTo>
                      <a:pt x="9371" y="8610"/>
                      <a:pt x="9549" y="8752"/>
                      <a:pt x="9752" y="8752"/>
                    </a:cubicBezTo>
                    <a:lnTo>
                      <a:pt x="14133" y="8752"/>
                    </a:lnTo>
                    <a:lnTo>
                      <a:pt x="16395" y="11193"/>
                    </a:lnTo>
                    <a:cubicBezTo>
                      <a:pt x="16471" y="11280"/>
                      <a:pt x="16578" y="11338"/>
                      <a:pt x="16686" y="11338"/>
                    </a:cubicBezTo>
                    <a:cubicBezTo>
                      <a:pt x="16696" y="11338"/>
                      <a:pt x="16707" y="11337"/>
                      <a:pt x="16717" y="11336"/>
                    </a:cubicBezTo>
                    <a:lnTo>
                      <a:pt x="16907" y="11300"/>
                    </a:lnTo>
                    <a:lnTo>
                      <a:pt x="18979" y="8121"/>
                    </a:lnTo>
                    <a:lnTo>
                      <a:pt x="19515" y="8681"/>
                    </a:lnTo>
                    <a:lnTo>
                      <a:pt x="20741" y="8681"/>
                    </a:lnTo>
                    <a:lnTo>
                      <a:pt x="20741" y="8002"/>
                    </a:lnTo>
                    <a:lnTo>
                      <a:pt x="19789" y="8002"/>
                    </a:lnTo>
                    <a:lnTo>
                      <a:pt x="19193" y="7371"/>
                    </a:lnTo>
                    <a:cubicBezTo>
                      <a:pt x="19129" y="7296"/>
                      <a:pt x="19036" y="7250"/>
                      <a:pt x="18923" y="7250"/>
                    </a:cubicBezTo>
                    <a:cubicBezTo>
                      <a:pt x="18910" y="7250"/>
                      <a:pt x="18897" y="7251"/>
                      <a:pt x="18884" y="7252"/>
                    </a:cubicBezTo>
                    <a:lnTo>
                      <a:pt x="18693" y="7288"/>
                    </a:lnTo>
                    <a:lnTo>
                      <a:pt x="16633" y="10455"/>
                    </a:lnTo>
                    <a:lnTo>
                      <a:pt x="14538" y="8181"/>
                    </a:lnTo>
                    <a:lnTo>
                      <a:pt x="14407" y="8062"/>
                    </a:lnTo>
                    <a:lnTo>
                      <a:pt x="10013" y="8062"/>
                    </a:lnTo>
                    <a:lnTo>
                      <a:pt x="9275" y="359"/>
                    </a:lnTo>
                    <a:cubicBezTo>
                      <a:pt x="9252" y="163"/>
                      <a:pt x="9085" y="1"/>
                      <a:pt x="889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3"/>
              <p:cNvSpPr/>
              <p:nvPr/>
            </p:nvSpPr>
            <p:spPr>
              <a:xfrm>
                <a:off x="1489700" y="4694375"/>
                <a:ext cx="518550" cy="314050"/>
              </a:xfrm>
              <a:custGeom>
                <a:avLst/>
                <a:gdLst/>
                <a:ahLst/>
                <a:cxnLst/>
                <a:rect l="l" t="t" r="r" b="b"/>
                <a:pathLst>
                  <a:path w="20742" h="12562" extrusionOk="0">
                    <a:moveTo>
                      <a:pt x="8871" y="1"/>
                    </a:moveTo>
                    <a:cubicBezTo>
                      <a:pt x="8669" y="12"/>
                      <a:pt x="8514" y="179"/>
                      <a:pt x="8514" y="370"/>
                    </a:cubicBezTo>
                    <a:lnTo>
                      <a:pt x="8311" y="9478"/>
                    </a:lnTo>
                    <a:lnTo>
                      <a:pt x="8061" y="8287"/>
                    </a:lnTo>
                    <a:cubicBezTo>
                      <a:pt x="8038" y="8109"/>
                      <a:pt x="7871" y="7978"/>
                      <a:pt x="7692" y="7978"/>
                    </a:cubicBezTo>
                    <a:lnTo>
                      <a:pt x="5299" y="7978"/>
                    </a:lnTo>
                    <a:lnTo>
                      <a:pt x="3573" y="5632"/>
                    </a:lnTo>
                    <a:cubicBezTo>
                      <a:pt x="3489" y="5549"/>
                      <a:pt x="3394" y="5489"/>
                      <a:pt x="3299" y="5489"/>
                    </a:cubicBezTo>
                    <a:lnTo>
                      <a:pt x="3096" y="5489"/>
                    </a:lnTo>
                    <a:lnTo>
                      <a:pt x="1037" y="7990"/>
                    </a:lnTo>
                    <a:lnTo>
                      <a:pt x="1" y="7990"/>
                    </a:lnTo>
                    <a:lnTo>
                      <a:pt x="1" y="8680"/>
                    </a:lnTo>
                    <a:lnTo>
                      <a:pt x="1168" y="8680"/>
                    </a:lnTo>
                    <a:lnTo>
                      <a:pt x="1370" y="8656"/>
                    </a:lnTo>
                    <a:lnTo>
                      <a:pt x="3239" y="6370"/>
                    </a:lnTo>
                    <a:lnTo>
                      <a:pt x="4823" y="8514"/>
                    </a:lnTo>
                    <a:lnTo>
                      <a:pt x="4954" y="8680"/>
                    </a:lnTo>
                    <a:lnTo>
                      <a:pt x="7442" y="8680"/>
                    </a:lnTo>
                    <a:lnTo>
                      <a:pt x="8180" y="12252"/>
                    </a:lnTo>
                    <a:cubicBezTo>
                      <a:pt x="8228" y="12431"/>
                      <a:pt x="8371" y="12562"/>
                      <a:pt x="8550" y="12562"/>
                    </a:cubicBezTo>
                    <a:cubicBezTo>
                      <a:pt x="8573" y="12562"/>
                      <a:pt x="8573" y="12562"/>
                      <a:pt x="8597" y="12550"/>
                    </a:cubicBezTo>
                    <a:cubicBezTo>
                      <a:pt x="8776" y="12526"/>
                      <a:pt x="8931" y="12371"/>
                      <a:pt x="8942" y="12169"/>
                    </a:cubicBezTo>
                    <a:lnTo>
                      <a:pt x="9085" y="5501"/>
                    </a:lnTo>
                    <a:lnTo>
                      <a:pt x="9371" y="8406"/>
                    </a:lnTo>
                    <a:cubicBezTo>
                      <a:pt x="9383" y="8621"/>
                      <a:pt x="9550" y="8764"/>
                      <a:pt x="9740" y="8764"/>
                    </a:cubicBezTo>
                    <a:lnTo>
                      <a:pt x="14134" y="8764"/>
                    </a:lnTo>
                    <a:lnTo>
                      <a:pt x="16396" y="11204"/>
                    </a:lnTo>
                    <a:cubicBezTo>
                      <a:pt x="16457" y="11285"/>
                      <a:pt x="16552" y="11341"/>
                      <a:pt x="16652" y="11341"/>
                    </a:cubicBezTo>
                    <a:cubicBezTo>
                      <a:pt x="16670" y="11341"/>
                      <a:pt x="16688" y="11339"/>
                      <a:pt x="16705" y="11335"/>
                    </a:cubicBezTo>
                    <a:lnTo>
                      <a:pt x="16908" y="11311"/>
                    </a:lnTo>
                    <a:lnTo>
                      <a:pt x="18967" y="8097"/>
                    </a:lnTo>
                    <a:lnTo>
                      <a:pt x="19503" y="8656"/>
                    </a:lnTo>
                    <a:lnTo>
                      <a:pt x="20742" y="8656"/>
                    </a:lnTo>
                    <a:lnTo>
                      <a:pt x="20742" y="7978"/>
                    </a:lnTo>
                    <a:lnTo>
                      <a:pt x="19789" y="7978"/>
                    </a:lnTo>
                    <a:lnTo>
                      <a:pt x="19194" y="7347"/>
                    </a:lnTo>
                    <a:cubicBezTo>
                      <a:pt x="19122" y="7263"/>
                      <a:pt x="19003" y="7228"/>
                      <a:pt x="18884" y="7228"/>
                    </a:cubicBezTo>
                    <a:lnTo>
                      <a:pt x="18694" y="7263"/>
                    </a:lnTo>
                    <a:lnTo>
                      <a:pt x="16634" y="10430"/>
                    </a:lnTo>
                    <a:lnTo>
                      <a:pt x="14538" y="8156"/>
                    </a:lnTo>
                    <a:lnTo>
                      <a:pt x="14407" y="8037"/>
                    </a:lnTo>
                    <a:lnTo>
                      <a:pt x="10014" y="8037"/>
                    </a:lnTo>
                    <a:lnTo>
                      <a:pt x="9264" y="322"/>
                    </a:lnTo>
                    <a:cubicBezTo>
                      <a:pt x="9240" y="132"/>
                      <a:pt x="9073" y="1"/>
                      <a:pt x="8871"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3"/>
              <p:cNvSpPr/>
              <p:nvPr/>
            </p:nvSpPr>
            <p:spPr>
              <a:xfrm>
                <a:off x="2008225" y="4694975"/>
                <a:ext cx="519425" cy="313450"/>
              </a:xfrm>
              <a:custGeom>
                <a:avLst/>
                <a:gdLst/>
                <a:ahLst/>
                <a:cxnLst/>
                <a:rect l="l" t="t" r="r" b="b"/>
                <a:pathLst>
                  <a:path w="20777" h="12538" extrusionOk="0">
                    <a:moveTo>
                      <a:pt x="8871" y="0"/>
                    </a:moveTo>
                    <a:cubicBezTo>
                      <a:pt x="8680" y="24"/>
                      <a:pt x="8513" y="179"/>
                      <a:pt x="8513" y="381"/>
                    </a:cubicBezTo>
                    <a:lnTo>
                      <a:pt x="8323" y="9490"/>
                    </a:lnTo>
                    <a:lnTo>
                      <a:pt x="8073" y="8275"/>
                    </a:lnTo>
                    <a:cubicBezTo>
                      <a:pt x="8037" y="8097"/>
                      <a:pt x="7871" y="7966"/>
                      <a:pt x="7692" y="7966"/>
                    </a:cubicBezTo>
                    <a:lnTo>
                      <a:pt x="5299" y="7966"/>
                    </a:lnTo>
                    <a:lnTo>
                      <a:pt x="3572" y="5644"/>
                    </a:lnTo>
                    <a:cubicBezTo>
                      <a:pt x="3501" y="5537"/>
                      <a:pt x="3394" y="5477"/>
                      <a:pt x="3287" y="5477"/>
                    </a:cubicBezTo>
                    <a:lnTo>
                      <a:pt x="3084" y="5477"/>
                    </a:lnTo>
                    <a:lnTo>
                      <a:pt x="1048" y="7978"/>
                    </a:lnTo>
                    <a:lnTo>
                      <a:pt x="1" y="7978"/>
                    </a:lnTo>
                    <a:lnTo>
                      <a:pt x="1" y="8668"/>
                    </a:lnTo>
                    <a:lnTo>
                      <a:pt x="1179" y="8668"/>
                    </a:lnTo>
                    <a:lnTo>
                      <a:pt x="1370" y="8656"/>
                    </a:lnTo>
                    <a:lnTo>
                      <a:pt x="3227" y="6358"/>
                    </a:lnTo>
                    <a:lnTo>
                      <a:pt x="4834" y="8513"/>
                    </a:lnTo>
                    <a:lnTo>
                      <a:pt x="4965" y="8656"/>
                    </a:lnTo>
                    <a:lnTo>
                      <a:pt x="7442" y="8656"/>
                    </a:lnTo>
                    <a:lnTo>
                      <a:pt x="8180" y="12228"/>
                    </a:lnTo>
                    <a:cubicBezTo>
                      <a:pt x="8228" y="12419"/>
                      <a:pt x="8383" y="12538"/>
                      <a:pt x="8561" y="12538"/>
                    </a:cubicBezTo>
                    <a:lnTo>
                      <a:pt x="8633" y="12538"/>
                    </a:lnTo>
                    <a:cubicBezTo>
                      <a:pt x="8823" y="12526"/>
                      <a:pt x="8978" y="12359"/>
                      <a:pt x="8978" y="12169"/>
                    </a:cubicBezTo>
                    <a:lnTo>
                      <a:pt x="9121" y="5501"/>
                    </a:lnTo>
                    <a:lnTo>
                      <a:pt x="9406" y="8394"/>
                    </a:lnTo>
                    <a:cubicBezTo>
                      <a:pt x="9418" y="8597"/>
                      <a:pt x="9585" y="8740"/>
                      <a:pt x="9776" y="8740"/>
                    </a:cubicBezTo>
                    <a:lnTo>
                      <a:pt x="14169" y="8740"/>
                    </a:lnTo>
                    <a:lnTo>
                      <a:pt x="16431" y="11192"/>
                    </a:lnTo>
                    <a:cubicBezTo>
                      <a:pt x="16503" y="11287"/>
                      <a:pt x="16622" y="11335"/>
                      <a:pt x="16741" y="11335"/>
                    </a:cubicBezTo>
                    <a:lnTo>
                      <a:pt x="16943" y="11299"/>
                    </a:lnTo>
                    <a:lnTo>
                      <a:pt x="18991" y="8120"/>
                    </a:lnTo>
                    <a:lnTo>
                      <a:pt x="19408" y="8549"/>
                    </a:lnTo>
                    <a:lnTo>
                      <a:pt x="19539" y="8680"/>
                    </a:lnTo>
                    <a:lnTo>
                      <a:pt x="20777" y="8680"/>
                    </a:lnTo>
                    <a:lnTo>
                      <a:pt x="20777" y="8001"/>
                    </a:lnTo>
                    <a:lnTo>
                      <a:pt x="19824" y="8001"/>
                    </a:lnTo>
                    <a:lnTo>
                      <a:pt x="19217" y="7358"/>
                    </a:lnTo>
                    <a:cubicBezTo>
                      <a:pt x="19132" y="7294"/>
                      <a:pt x="19037" y="7249"/>
                      <a:pt x="18941" y="7249"/>
                    </a:cubicBezTo>
                    <a:cubicBezTo>
                      <a:pt x="18930" y="7249"/>
                      <a:pt x="18919" y="7250"/>
                      <a:pt x="18908" y="7251"/>
                    </a:cubicBezTo>
                    <a:lnTo>
                      <a:pt x="18705" y="7287"/>
                    </a:lnTo>
                    <a:lnTo>
                      <a:pt x="16657" y="10454"/>
                    </a:lnTo>
                    <a:lnTo>
                      <a:pt x="14538" y="8156"/>
                    </a:lnTo>
                    <a:lnTo>
                      <a:pt x="14407" y="8061"/>
                    </a:lnTo>
                    <a:lnTo>
                      <a:pt x="10014" y="8061"/>
                    </a:lnTo>
                    <a:lnTo>
                      <a:pt x="9275" y="346"/>
                    </a:lnTo>
                    <a:cubicBezTo>
                      <a:pt x="9264" y="155"/>
                      <a:pt x="9073" y="0"/>
                      <a:pt x="8871" y="0"/>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3"/>
              <p:cNvSpPr/>
              <p:nvPr/>
            </p:nvSpPr>
            <p:spPr>
              <a:xfrm>
                <a:off x="2526450" y="4694650"/>
                <a:ext cx="519125" cy="313775"/>
              </a:xfrm>
              <a:custGeom>
                <a:avLst/>
                <a:gdLst/>
                <a:ahLst/>
                <a:cxnLst/>
                <a:rect l="l" t="t" r="r" b="b"/>
                <a:pathLst>
                  <a:path w="20765" h="12551" extrusionOk="0">
                    <a:moveTo>
                      <a:pt x="8918" y="1"/>
                    </a:moveTo>
                    <a:cubicBezTo>
                      <a:pt x="8910" y="1"/>
                      <a:pt x="8902" y="1"/>
                      <a:pt x="8894" y="1"/>
                    </a:cubicBezTo>
                    <a:cubicBezTo>
                      <a:pt x="8692" y="13"/>
                      <a:pt x="8537" y="180"/>
                      <a:pt x="8537" y="371"/>
                    </a:cubicBezTo>
                    <a:lnTo>
                      <a:pt x="8335" y="9479"/>
                    </a:lnTo>
                    <a:lnTo>
                      <a:pt x="8085" y="8288"/>
                    </a:lnTo>
                    <a:cubicBezTo>
                      <a:pt x="8061" y="8110"/>
                      <a:pt x="7894" y="7979"/>
                      <a:pt x="7716" y="7979"/>
                    </a:cubicBezTo>
                    <a:lnTo>
                      <a:pt x="5322" y="7979"/>
                    </a:lnTo>
                    <a:lnTo>
                      <a:pt x="3572" y="5645"/>
                    </a:lnTo>
                    <a:cubicBezTo>
                      <a:pt x="3501" y="5550"/>
                      <a:pt x="3394" y="5490"/>
                      <a:pt x="3310" y="5490"/>
                    </a:cubicBezTo>
                    <a:lnTo>
                      <a:pt x="3096" y="5490"/>
                    </a:lnTo>
                    <a:lnTo>
                      <a:pt x="1048" y="7991"/>
                    </a:lnTo>
                    <a:lnTo>
                      <a:pt x="0" y="7991"/>
                    </a:lnTo>
                    <a:lnTo>
                      <a:pt x="0" y="8681"/>
                    </a:lnTo>
                    <a:lnTo>
                      <a:pt x="1179" y="8681"/>
                    </a:lnTo>
                    <a:lnTo>
                      <a:pt x="1370" y="8669"/>
                    </a:lnTo>
                    <a:lnTo>
                      <a:pt x="3251" y="6371"/>
                    </a:lnTo>
                    <a:lnTo>
                      <a:pt x="4846" y="8514"/>
                    </a:lnTo>
                    <a:lnTo>
                      <a:pt x="4977" y="8681"/>
                    </a:lnTo>
                    <a:lnTo>
                      <a:pt x="7466" y="8681"/>
                    </a:lnTo>
                    <a:lnTo>
                      <a:pt x="8204" y="12241"/>
                    </a:lnTo>
                    <a:cubicBezTo>
                      <a:pt x="8251" y="12420"/>
                      <a:pt x="8394" y="12551"/>
                      <a:pt x="8573" y="12551"/>
                    </a:cubicBezTo>
                    <a:lnTo>
                      <a:pt x="8609" y="12551"/>
                    </a:lnTo>
                    <a:cubicBezTo>
                      <a:pt x="8811" y="12539"/>
                      <a:pt x="8966" y="12372"/>
                      <a:pt x="8966" y="12182"/>
                    </a:cubicBezTo>
                    <a:lnTo>
                      <a:pt x="9109" y="5514"/>
                    </a:lnTo>
                    <a:lnTo>
                      <a:pt x="9394" y="8407"/>
                    </a:lnTo>
                    <a:cubicBezTo>
                      <a:pt x="9406" y="8622"/>
                      <a:pt x="9573" y="8764"/>
                      <a:pt x="9763" y="8764"/>
                    </a:cubicBezTo>
                    <a:lnTo>
                      <a:pt x="14157" y="8764"/>
                    </a:lnTo>
                    <a:lnTo>
                      <a:pt x="16419" y="11205"/>
                    </a:lnTo>
                    <a:cubicBezTo>
                      <a:pt x="16484" y="11292"/>
                      <a:pt x="16590" y="11350"/>
                      <a:pt x="16698" y="11350"/>
                    </a:cubicBezTo>
                    <a:cubicBezTo>
                      <a:pt x="16708" y="11350"/>
                      <a:pt x="16718" y="11349"/>
                      <a:pt x="16729" y="11348"/>
                    </a:cubicBezTo>
                    <a:lnTo>
                      <a:pt x="16931" y="11312"/>
                    </a:lnTo>
                    <a:lnTo>
                      <a:pt x="18991" y="8133"/>
                    </a:lnTo>
                    <a:lnTo>
                      <a:pt x="19527" y="8693"/>
                    </a:lnTo>
                    <a:lnTo>
                      <a:pt x="20765" y="8693"/>
                    </a:lnTo>
                    <a:lnTo>
                      <a:pt x="20765" y="8014"/>
                    </a:lnTo>
                    <a:lnTo>
                      <a:pt x="19812" y="8014"/>
                    </a:lnTo>
                    <a:lnTo>
                      <a:pt x="19217" y="7371"/>
                    </a:lnTo>
                    <a:cubicBezTo>
                      <a:pt x="19154" y="7288"/>
                      <a:pt x="19064" y="7250"/>
                      <a:pt x="18955" y="7250"/>
                    </a:cubicBezTo>
                    <a:cubicBezTo>
                      <a:pt x="18939" y="7250"/>
                      <a:pt x="18924" y="7251"/>
                      <a:pt x="18907" y="7252"/>
                    </a:cubicBezTo>
                    <a:lnTo>
                      <a:pt x="18717" y="7276"/>
                    </a:lnTo>
                    <a:lnTo>
                      <a:pt x="16657" y="10455"/>
                    </a:lnTo>
                    <a:lnTo>
                      <a:pt x="14562" y="8169"/>
                    </a:lnTo>
                    <a:lnTo>
                      <a:pt x="14431" y="8050"/>
                    </a:lnTo>
                    <a:lnTo>
                      <a:pt x="10037" y="8050"/>
                    </a:lnTo>
                    <a:lnTo>
                      <a:pt x="9287" y="347"/>
                    </a:lnTo>
                    <a:cubicBezTo>
                      <a:pt x="9276" y="141"/>
                      <a:pt x="9110" y="1"/>
                      <a:pt x="8918"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3"/>
              <p:cNvSpPr/>
              <p:nvPr/>
            </p:nvSpPr>
            <p:spPr>
              <a:xfrm>
                <a:off x="3045550" y="469550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BF5B3-AEE6-E33E-25C3-168DF61D5B46}"/>
              </a:ext>
            </a:extLst>
          </p:cNvPr>
          <p:cNvSpPr>
            <a:spLocks noGrp="1"/>
          </p:cNvSpPr>
          <p:nvPr>
            <p:ph type="title"/>
          </p:nvPr>
        </p:nvSpPr>
        <p:spPr/>
        <p:txBody>
          <a:bodyPr/>
          <a:lstStyle/>
          <a:p>
            <a:r>
              <a:rPr lang="en-IN" dirty="0"/>
              <a:t>FEATURE SELECTION</a:t>
            </a:r>
          </a:p>
        </p:txBody>
      </p:sp>
      <p:sp>
        <p:nvSpPr>
          <p:cNvPr id="3" name="TextBox 2">
            <a:extLst>
              <a:ext uri="{FF2B5EF4-FFF2-40B4-BE49-F238E27FC236}">
                <a16:creationId xmlns:a16="http://schemas.microsoft.com/office/drawing/2014/main" id="{3CBCFF80-6872-7EAD-D0ED-DCD42011ABF8}"/>
              </a:ext>
            </a:extLst>
          </p:cNvPr>
          <p:cNvSpPr txBox="1"/>
          <p:nvPr/>
        </p:nvSpPr>
        <p:spPr>
          <a:xfrm>
            <a:off x="507206" y="1200150"/>
            <a:ext cx="2475358" cy="338554"/>
          </a:xfrm>
          <a:prstGeom prst="rect">
            <a:avLst/>
          </a:prstGeom>
          <a:noFill/>
        </p:spPr>
        <p:txBody>
          <a:bodyPr wrap="none" rtlCol="0">
            <a:spAutoFit/>
          </a:bodyPr>
          <a:lstStyle/>
          <a:p>
            <a:r>
              <a:rPr lang="en-IN" sz="1600" dirty="0">
                <a:latin typeface="Arial Black" panose="020B0A04020102020204" pitchFamily="34" charset="0"/>
              </a:rPr>
              <a:t>Results of Methods: </a:t>
            </a:r>
          </a:p>
        </p:txBody>
      </p:sp>
      <p:sp>
        <p:nvSpPr>
          <p:cNvPr id="4" name="TextBox 3">
            <a:extLst>
              <a:ext uri="{FF2B5EF4-FFF2-40B4-BE49-F238E27FC236}">
                <a16:creationId xmlns:a16="http://schemas.microsoft.com/office/drawing/2014/main" id="{FD3CC3D5-F5EB-AE09-542F-D5FAAF4FF2A2}"/>
              </a:ext>
            </a:extLst>
          </p:cNvPr>
          <p:cNvSpPr txBox="1"/>
          <p:nvPr/>
        </p:nvSpPr>
        <p:spPr>
          <a:xfrm>
            <a:off x="507206" y="1589932"/>
            <a:ext cx="8336757" cy="2677656"/>
          </a:xfrm>
          <a:prstGeom prst="rect">
            <a:avLst/>
          </a:prstGeom>
          <a:noFill/>
        </p:spPr>
        <p:txBody>
          <a:bodyPr wrap="square" rtlCol="0">
            <a:spAutoFit/>
          </a:bodyPr>
          <a:lstStyle/>
          <a:p>
            <a:r>
              <a:rPr lang="en-IN" b="1" i="1" dirty="0">
                <a:effectLst/>
                <a:latin typeface="Arial" panose="020B0604020202020204" pitchFamily="34" charset="0"/>
              </a:rPr>
              <a:t>Univariate Method: </a:t>
            </a:r>
            <a:r>
              <a:rPr lang="en-US" dirty="0">
                <a:solidFill>
                  <a:srgbClr val="0D0D0D"/>
                </a:solidFill>
                <a:latin typeface="Söhne"/>
              </a:rPr>
              <a:t>T</a:t>
            </a:r>
            <a:r>
              <a:rPr lang="en-US" b="0" i="0" dirty="0">
                <a:solidFill>
                  <a:srgbClr val="0D0D0D"/>
                </a:solidFill>
                <a:effectLst/>
                <a:latin typeface="Söhne"/>
              </a:rPr>
              <a:t>he selected features 'age', 'trestbps', 'chol’ and 'thalach' are deemed to be the most informative for the classification task, based on their respective scores calculated by the feature selection method. </a:t>
            </a:r>
          </a:p>
          <a:p>
            <a:endParaRPr lang="en-IN" b="0" i="0" dirty="0">
              <a:effectLst/>
              <a:latin typeface="Arial" panose="020B0604020202020204" pitchFamily="34" charset="0"/>
            </a:endParaRPr>
          </a:p>
          <a:p>
            <a:r>
              <a:rPr lang="en-IN" b="1" i="1" dirty="0">
                <a:effectLst/>
                <a:latin typeface="Arial" panose="020B0604020202020204" pitchFamily="34" charset="0"/>
              </a:rPr>
              <a:t>RFE: </a:t>
            </a:r>
            <a:r>
              <a:rPr lang="en-US" dirty="0">
                <a:solidFill>
                  <a:srgbClr val="0D0D0D"/>
                </a:solidFill>
                <a:latin typeface="Söhne"/>
              </a:rPr>
              <a:t>T</a:t>
            </a:r>
            <a:r>
              <a:rPr lang="en-US" b="0" i="0" dirty="0">
                <a:solidFill>
                  <a:srgbClr val="0D0D0D"/>
                </a:solidFill>
                <a:effectLst/>
                <a:latin typeface="Söhne"/>
              </a:rPr>
              <a:t>he selected features 'age', 'trestbps', 'thalach', and 'oldpeak' are likely to be highly relevant for predicting the target variable.</a:t>
            </a:r>
            <a:endParaRPr lang="en-IN" b="0" i="0" dirty="0">
              <a:effectLst/>
              <a:latin typeface="Arial" panose="020B0604020202020204" pitchFamily="34" charset="0"/>
            </a:endParaRPr>
          </a:p>
          <a:p>
            <a:endParaRPr lang="en-IN" b="0" i="0" dirty="0">
              <a:effectLst/>
              <a:latin typeface="Arial" panose="020B0604020202020204" pitchFamily="34" charset="0"/>
            </a:endParaRPr>
          </a:p>
          <a:p>
            <a:r>
              <a:rPr lang="en-IN" b="1" i="1" dirty="0">
                <a:effectLst/>
                <a:latin typeface="Arial" panose="020B0604020202020204" pitchFamily="34" charset="0"/>
              </a:rPr>
              <a:t>Feature Importance: </a:t>
            </a:r>
            <a:r>
              <a:rPr lang="en-US" dirty="0">
                <a:solidFill>
                  <a:srgbClr val="0D0D0D"/>
                </a:solidFill>
                <a:latin typeface="Söhne"/>
              </a:rPr>
              <a:t>T</a:t>
            </a:r>
            <a:r>
              <a:rPr lang="en-US" b="0" i="0" dirty="0">
                <a:solidFill>
                  <a:srgbClr val="0D0D0D"/>
                </a:solidFill>
                <a:effectLst/>
                <a:latin typeface="Söhne"/>
              </a:rPr>
              <a:t>he selected features 'age', 'thalach', 'chol', and 'trestbps' are considered to be highly informative for predicting the target variable. </a:t>
            </a:r>
          </a:p>
          <a:p>
            <a:endParaRPr lang="en-US" dirty="0">
              <a:solidFill>
                <a:srgbClr val="0D0D0D"/>
              </a:solidFill>
              <a:latin typeface="Söhne"/>
            </a:endParaRPr>
          </a:p>
          <a:p>
            <a:r>
              <a:rPr lang="en-US" b="0" i="0" dirty="0">
                <a:solidFill>
                  <a:srgbClr val="0D0D0D"/>
                </a:solidFill>
                <a:effectLst/>
                <a:latin typeface="Söhne"/>
              </a:rPr>
              <a:t>These features provide valuable information about the individual’s physiological characteristics and can significantly contribute to building a predictive model for the classifications.</a:t>
            </a:r>
            <a:endParaRPr lang="en-IN" dirty="0"/>
          </a:p>
        </p:txBody>
      </p:sp>
    </p:spTree>
    <p:extLst>
      <p:ext uri="{BB962C8B-B14F-4D97-AF65-F5344CB8AC3E}">
        <p14:creationId xmlns:p14="http://schemas.microsoft.com/office/powerpoint/2010/main" val="1336527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81B870D-C81C-A9A3-70B6-F9DFB710115B}"/>
              </a:ext>
            </a:extLst>
          </p:cNvPr>
          <p:cNvPicPr>
            <a:picLocks noChangeAspect="1"/>
          </p:cNvPicPr>
          <p:nvPr/>
        </p:nvPicPr>
        <p:blipFill>
          <a:blip r:embed="rId2"/>
          <a:stretch>
            <a:fillRect/>
          </a:stretch>
        </p:blipFill>
        <p:spPr>
          <a:xfrm>
            <a:off x="404611" y="243638"/>
            <a:ext cx="4648603" cy="4656223"/>
          </a:xfrm>
          <a:prstGeom prst="rect">
            <a:avLst/>
          </a:prstGeom>
        </p:spPr>
      </p:pic>
      <p:sp>
        <p:nvSpPr>
          <p:cNvPr id="7" name="TextBox 6">
            <a:extLst>
              <a:ext uri="{FF2B5EF4-FFF2-40B4-BE49-F238E27FC236}">
                <a16:creationId xmlns:a16="http://schemas.microsoft.com/office/drawing/2014/main" id="{D6D17EE8-1A0B-D80E-BFE8-6AD4B8136694}"/>
              </a:ext>
            </a:extLst>
          </p:cNvPr>
          <p:cNvSpPr txBox="1"/>
          <p:nvPr/>
        </p:nvSpPr>
        <p:spPr>
          <a:xfrm>
            <a:off x="5193505" y="307182"/>
            <a:ext cx="3879058" cy="4185761"/>
          </a:xfrm>
          <a:prstGeom prst="rect">
            <a:avLst/>
          </a:prstGeom>
          <a:noFill/>
        </p:spPr>
        <p:txBody>
          <a:bodyPr wrap="square" rtlCol="0">
            <a:spAutoFit/>
          </a:bodyPr>
          <a:lstStyle/>
          <a:p>
            <a:pPr algn="l">
              <a:buFont typeface="+mj-lt"/>
              <a:buAutoNum type="arabicPeriod"/>
            </a:pPr>
            <a:r>
              <a:rPr lang="en-US" b="1" i="0" dirty="0">
                <a:solidFill>
                  <a:srgbClr val="0D0D0D"/>
                </a:solidFill>
                <a:effectLst/>
                <a:latin typeface="Söhne"/>
              </a:rPr>
              <a:t>'age'</a:t>
            </a:r>
            <a:r>
              <a:rPr lang="en-US" b="0" i="0" dirty="0">
                <a:solidFill>
                  <a:srgbClr val="0D0D0D"/>
                </a:solidFill>
                <a:effectLst/>
                <a:latin typeface="Söhne"/>
              </a:rPr>
              <a:t>: Age is a fundamental demographic factor often correlated with various health conditions, making it a significant predictor in health-related classification tasks.</a:t>
            </a:r>
          </a:p>
          <a:p>
            <a:pPr algn="l">
              <a:buFont typeface="+mj-lt"/>
              <a:buAutoNum type="arabicPeriod"/>
            </a:pPr>
            <a:r>
              <a:rPr lang="en-US" b="1" i="0" dirty="0">
                <a:solidFill>
                  <a:srgbClr val="0D0D0D"/>
                </a:solidFill>
                <a:effectLst/>
                <a:latin typeface="Söhne"/>
              </a:rPr>
              <a:t>'thalach' (maximum heart rate achieved)</a:t>
            </a:r>
            <a:r>
              <a:rPr lang="en-US" b="0" i="0" dirty="0">
                <a:solidFill>
                  <a:srgbClr val="0D0D0D"/>
                </a:solidFill>
                <a:effectLst/>
                <a:latin typeface="Söhne"/>
              </a:rPr>
              <a:t>: Maximum heart rate achieved during exercise reflects cardiovascular fitness and health, with higher rates typically indicating better fitness levels.</a:t>
            </a:r>
          </a:p>
          <a:p>
            <a:pPr algn="l">
              <a:buFont typeface="+mj-lt"/>
              <a:buAutoNum type="arabicPeriod"/>
            </a:pPr>
            <a:r>
              <a:rPr lang="en-US" b="1" i="0" dirty="0">
                <a:solidFill>
                  <a:srgbClr val="0D0D0D"/>
                </a:solidFill>
                <a:effectLst/>
                <a:latin typeface="Söhne"/>
              </a:rPr>
              <a:t>'chol' (serum cholesterol levels)</a:t>
            </a:r>
            <a:r>
              <a:rPr lang="en-US" b="0" i="0" dirty="0">
                <a:solidFill>
                  <a:srgbClr val="0D0D0D"/>
                </a:solidFill>
                <a:effectLst/>
                <a:latin typeface="Söhne"/>
              </a:rPr>
              <a:t>: Serum cholesterol levels are crucial indicators of cardiovascular health, with elevated levels being associated with an increased risk of heart disease.</a:t>
            </a:r>
          </a:p>
          <a:p>
            <a:pPr algn="l">
              <a:buFont typeface="+mj-lt"/>
              <a:buAutoNum type="arabicPeriod"/>
            </a:pPr>
            <a:r>
              <a:rPr lang="en-US" b="1" i="0" dirty="0">
                <a:solidFill>
                  <a:srgbClr val="0D0D0D"/>
                </a:solidFill>
                <a:effectLst/>
                <a:latin typeface="Söhne"/>
              </a:rPr>
              <a:t>'trestbps' (resting blood pressure)</a:t>
            </a:r>
            <a:r>
              <a:rPr lang="en-US" b="0" i="0" dirty="0">
                <a:solidFill>
                  <a:srgbClr val="0D0D0D"/>
                </a:solidFill>
                <a:effectLst/>
                <a:latin typeface="Söhne"/>
              </a:rPr>
              <a:t>: Resting blood pressure is a key physiological parameter that correlates with cardiovascular health, with high blood pressure (hypertension) being a major risk factor for cardiovascular diseases.</a:t>
            </a:r>
          </a:p>
          <a:p>
            <a:endParaRPr lang="en-IN" dirty="0"/>
          </a:p>
        </p:txBody>
      </p:sp>
    </p:spTree>
    <p:extLst>
      <p:ext uri="{BB962C8B-B14F-4D97-AF65-F5344CB8AC3E}">
        <p14:creationId xmlns:p14="http://schemas.microsoft.com/office/powerpoint/2010/main" val="40435992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63446-9DC5-5999-905E-B83A049F98C2}"/>
              </a:ext>
            </a:extLst>
          </p:cNvPr>
          <p:cNvSpPr txBox="1">
            <a:spLocks/>
          </p:cNvSpPr>
          <p:nvPr/>
        </p:nvSpPr>
        <p:spPr>
          <a:xfrm>
            <a:off x="720000" y="266431"/>
            <a:ext cx="7704000" cy="572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3500" b="1" dirty="0">
                <a:solidFill>
                  <a:srgbClr val="C00000"/>
                </a:solidFill>
                <a:latin typeface="Cuprum" panose="020B0604020202020204" charset="0"/>
              </a:rPr>
              <a:t>REGRESSION</a:t>
            </a:r>
          </a:p>
        </p:txBody>
      </p:sp>
      <p:pic>
        <p:nvPicPr>
          <p:cNvPr id="4" name="Picture 3">
            <a:extLst>
              <a:ext uri="{FF2B5EF4-FFF2-40B4-BE49-F238E27FC236}">
                <a16:creationId xmlns:a16="http://schemas.microsoft.com/office/drawing/2014/main" id="{D8F394CC-64AB-2915-0C6D-8DD7BF6AEB7E}"/>
              </a:ext>
            </a:extLst>
          </p:cNvPr>
          <p:cNvPicPr>
            <a:picLocks noChangeAspect="1"/>
          </p:cNvPicPr>
          <p:nvPr/>
        </p:nvPicPr>
        <p:blipFill>
          <a:blip r:embed="rId3"/>
          <a:stretch>
            <a:fillRect/>
          </a:stretch>
        </p:blipFill>
        <p:spPr>
          <a:xfrm>
            <a:off x="655188" y="1059148"/>
            <a:ext cx="3033023" cy="739204"/>
          </a:xfrm>
          <a:prstGeom prst="rect">
            <a:avLst/>
          </a:prstGeom>
        </p:spPr>
      </p:pic>
      <p:pic>
        <p:nvPicPr>
          <p:cNvPr id="6" name="Picture 5">
            <a:extLst>
              <a:ext uri="{FF2B5EF4-FFF2-40B4-BE49-F238E27FC236}">
                <a16:creationId xmlns:a16="http://schemas.microsoft.com/office/drawing/2014/main" id="{B8EE8993-E3B3-BF81-8E23-4809AC81FDF9}"/>
              </a:ext>
            </a:extLst>
          </p:cNvPr>
          <p:cNvPicPr>
            <a:picLocks noChangeAspect="1"/>
          </p:cNvPicPr>
          <p:nvPr/>
        </p:nvPicPr>
        <p:blipFill>
          <a:blip r:embed="rId4"/>
          <a:stretch>
            <a:fillRect/>
          </a:stretch>
        </p:blipFill>
        <p:spPr>
          <a:xfrm>
            <a:off x="655188" y="1857375"/>
            <a:ext cx="3708089" cy="2579042"/>
          </a:xfrm>
          <a:prstGeom prst="rect">
            <a:avLst/>
          </a:prstGeom>
        </p:spPr>
      </p:pic>
      <p:sp>
        <p:nvSpPr>
          <p:cNvPr id="7" name="TextBox 6">
            <a:extLst>
              <a:ext uri="{FF2B5EF4-FFF2-40B4-BE49-F238E27FC236}">
                <a16:creationId xmlns:a16="http://schemas.microsoft.com/office/drawing/2014/main" id="{FE27A412-C343-980A-475D-05E28F33E99B}"/>
              </a:ext>
            </a:extLst>
          </p:cNvPr>
          <p:cNvSpPr txBox="1"/>
          <p:nvPr/>
        </p:nvSpPr>
        <p:spPr>
          <a:xfrm>
            <a:off x="4572000" y="1184999"/>
            <a:ext cx="4436269" cy="3108543"/>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0D0D0D"/>
                </a:solidFill>
                <a:latin typeface="Söhne"/>
              </a:rPr>
              <a:t>S</a:t>
            </a:r>
            <a:r>
              <a:rPr lang="en-US" b="0" i="0" dirty="0">
                <a:solidFill>
                  <a:srgbClr val="0D0D0D"/>
                </a:solidFill>
                <a:effectLst/>
                <a:latin typeface="Söhne"/>
              </a:rPr>
              <a:t>elected 'age' as the feature and 'Maximum Heart Rate' as the target variable.</a:t>
            </a:r>
            <a:endParaRPr lang="en-US" dirty="0">
              <a:solidFill>
                <a:srgbClr val="0D0D0D"/>
              </a:solidFill>
              <a:latin typeface="Söhne"/>
            </a:endParaRPr>
          </a:p>
          <a:p>
            <a:pPr marL="285750" indent="-285750">
              <a:buFont typeface="Arial" panose="020B0604020202020204" pitchFamily="34" charset="0"/>
              <a:buChar char="•"/>
            </a:pPr>
            <a:r>
              <a:rPr lang="en-US" b="0" i="0" dirty="0">
                <a:solidFill>
                  <a:srgbClr val="0D0D0D"/>
                </a:solidFill>
                <a:effectLst/>
                <a:latin typeface="Söhne"/>
              </a:rPr>
              <a:t> Split the dataset into training and testing sets with a 20% test size, ensuring reproducibility with a fixed random state.</a:t>
            </a:r>
            <a:endParaRPr lang="en-US" dirty="0">
              <a:solidFill>
                <a:srgbClr val="0D0D0D"/>
              </a:solidFill>
              <a:latin typeface="Söhne"/>
            </a:endParaRPr>
          </a:p>
          <a:p>
            <a:pPr marL="285750" indent="-285750">
              <a:buFont typeface="Arial" panose="020B0604020202020204" pitchFamily="34" charset="0"/>
              <a:buChar char="•"/>
            </a:pPr>
            <a:r>
              <a:rPr lang="en-US" b="0" i="0" dirty="0">
                <a:solidFill>
                  <a:srgbClr val="0D0D0D"/>
                </a:solidFill>
                <a:effectLst/>
                <a:latin typeface="Söhne"/>
              </a:rPr>
              <a:t>Binarize the target variable based on the mean value, categorizing values above the mean as positive instances and below as negative.</a:t>
            </a:r>
            <a:endParaRPr lang="en-US" dirty="0">
              <a:solidFill>
                <a:srgbClr val="0D0D0D"/>
              </a:solidFill>
              <a:latin typeface="Söhne"/>
            </a:endParaRPr>
          </a:p>
          <a:p>
            <a:pPr marL="285750" indent="-285750">
              <a:buFont typeface="Arial" panose="020B0604020202020204" pitchFamily="34" charset="0"/>
              <a:buChar char="•"/>
            </a:pPr>
            <a:r>
              <a:rPr lang="en-US" b="0" i="0" dirty="0">
                <a:solidFill>
                  <a:srgbClr val="0D0D0D"/>
                </a:solidFill>
                <a:effectLst/>
                <a:latin typeface="Söhne"/>
              </a:rPr>
              <a:t>Train a linear regression model on the training data to predict the target variable.</a:t>
            </a:r>
            <a:endParaRPr lang="en-US" dirty="0">
              <a:solidFill>
                <a:srgbClr val="0D0D0D"/>
              </a:solidFill>
              <a:latin typeface="Söhne"/>
            </a:endParaRPr>
          </a:p>
          <a:p>
            <a:pPr marL="285750" indent="-285750">
              <a:buFont typeface="Arial" panose="020B0604020202020204" pitchFamily="34" charset="0"/>
              <a:buChar char="•"/>
            </a:pPr>
            <a:r>
              <a:rPr lang="en-US" b="0" i="0" dirty="0">
                <a:solidFill>
                  <a:srgbClr val="0D0D0D"/>
                </a:solidFill>
                <a:effectLst/>
                <a:latin typeface="Söhne"/>
              </a:rPr>
              <a:t>Plot a scatter plot of test data points and the linear regression line, alongside a confusion matrix based on binarized predictions, to evaluate model performance.</a:t>
            </a:r>
            <a:endParaRPr lang="en-US" dirty="0">
              <a:solidFill>
                <a:srgbClr val="0D0D0D"/>
              </a:solidFill>
              <a:latin typeface="Söhne"/>
            </a:endParaRPr>
          </a:p>
          <a:p>
            <a:endParaRPr lang="en-IN" dirty="0"/>
          </a:p>
        </p:txBody>
      </p:sp>
    </p:spTree>
    <p:extLst>
      <p:ext uri="{BB962C8B-B14F-4D97-AF65-F5344CB8AC3E}">
        <p14:creationId xmlns:p14="http://schemas.microsoft.com/office/powerpoint/2010/main" val="2405986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AD85C25-1BE2-054C-FD8A-5F23F02468F0}"/>
              </a:ext>
            </a:extLst>
          </p:cNvPr>
          <p:cNvPicPr>
            <a:picLocks noChangeAspect="1"/>
          </p:cNvPicPr>
          <p:nvPr/>
        </p:nvPicPr>
        <p:blipFill>
          <a:blip r:embed="rId2"/>
          <a:stretch>
            <a:fillRect/>
          </a:stretch>
        </p:blipFill>
        <p:spPr>
          <a:xfrm>
            <a:off x="375574" y="344644"/>
            <a:ext cx="4320914" cy="3711262"/>
          </a:xfrm>
          <a:prstGeom prst="rect">
            <a:avLst/>
          </a:prstGeom>
        </p:spPr>
      </p:pic>
      <p:sp>
        <p:nvSpPr>
          <p:cNvPr id="7" name="TextBox 6">
            <a:extLst>
              <a:ext uri="{FF2B5EF4-FFF2-40B4-BE49-F238E27FC236}">
                <a16:creationId xmlns:a16="http://schemas.microsoft.com/office/drawing/2014/main" id="{FE1D730B-2FF0-BCFD-DB34-1637D4ABB82A}"/>
              </a:ext>
            </a:extLst>
          </p:cNvPr>
          <p:cNvSpPr txBox="1"/>
          <p:nvPr/>
        </p:nvSpPr>
        <p:spPr>
          <a:xfrm>
            <a:off x="5007770" y="237488"/>
            <a:ext cx="3609898" cy="4185761"/>
          </a:xfrm>
          <a:prstGeom prst="rect">
            <a:avLst/>
          </a:prstGeom>
          <a:noFill/>
        </p:spPr>
        <p:txBody>
          <a:bodyPr wrap="square" rtlCol="0">
            <a:spAutoFit/>
          </a:bodyPr>
          <a:lstStyle/>
          <a:p>
            <a:pPr algn="l">
              <a:buFont typeface="Arial" panose="020B0604020202020204" pitchFamily="34" charset="0"/>
              <a:buChar char="•"/>
            </a:pPr>
            <a:r>
              <a:rPr lang="en-US" b="0" i="0" dirty="0">
                <a:solidFill>
                  <a:srgbClr val="0D0D0D"/>
                </a:solidFill>
                <a:effectLst/>
                <a:latin typeface="Söhne"/>
              </a:rPr>
              <a:t>The model correctly predicted 72 instances of Maximum Heart Rate (TP).</a:t>
            </a:r>
          </a:p>
          <a:p>
            <a:pPr algn="l">
              <a:buFont typeface="Arial" panose="020B0604020202020204" pitchFamily="34" charset="0"/>
              <a:buChar char="•"/>
            </a:pPr>
            <a:r>
              <a:rPr lang="en-US" b="0" i="0" dirty="0">
                <a:solidFill>
                  <a:srgbClr val="0D0D0D"/>
                </a:solidFill>
                <a:effectLst/>
                <a:latin typeface="Söhne"/>
              </a:rPr>
              <a:t>There were 30 instances where the model predicted Maximum Heart Rate when it was not present (FP).</a:t>
            </a:r>
          </a:p>
          <a:p>
            <a:pPr algn="l">
              <a:buFont typeface="Arial" panose="020B0604020202020204" pitchFamily="34" charset="0"/>
              <a:buChar char="•"/>
            </a:pPr>
            <a:r>
              <a:rPr lang="en-US" b="0" i="0" dirty="0">
                <a:solidFill>
                  <a:srgbClr val="0D0D0D"/>
                </a:solidFill>
                <a:effectLst/>
                <a:latin typeface="Söhne"/>
              </a:rPr>
              <a:t>The model correctly predicted 43 instances of no Maximum Heart Rate (TN).</a:t>
            </a:r>
          </a:p>
          <a:p>
            <a:pPr algn="l">
              <a:buFont typeface="Arial" panose="020B0604020202020204" pitchFamily="34" charset="0"/>
              <a:buChar char="•"/>
            </a:pPr>
            <a:r>
              <a:rPr lang="en-US" b="0" i="0" dirty="0">
                <a:solidFill>
                  <a:srgbClr val="0D0D0D"/>
                </a:solidFill>
                <a:effectLst/>
                <a:latin typeface="Söhne"/>
              </a:rPr>
              <a:t>There were 60 instances where the model failed to predict Maximum Heart Rate when it was present (FN).</a:t>
            </a:r>
          </a:p>
          <a:p>
            <a:pPr algn="l"/>
            <a:endParaRPr lang="en-US" dirty="0">
              <a:solidFill>
                <a:srgbClr val="0D0D0D"/>
              </a:solidFill>
              <a:latin typeface="Söhne"/>
            </a:endParaRPr>
          </a:p>
          <a:p>
            <a:pPr algn="l"/>
            <a:r>
              <a:rPr lang="en-US" b="0" i="0" dirty="0">
                <a:solidFill>
                  <a:srgbClr val="0D0D0D"/>
                </a:solidFill>
                <a:effectLst/>
                <a:latin typeface="Söhne"/>
              </a:rPr>
              <a:t>From confusion matrix data, we get insight into the performance of the model in classifying instances of Maximum Heart Rate. You can derive various evaluation metrics such as accuracy, precision, recall, and F1-score from this matrix to further assess the model's performance.</a:t>
            </a:r>
          </a:p>
          <a:p>
            <a:endParaRPr lang="en-IN" dirty="0"/>
          </a:p>
        </p:txBody>
      </p:sp>
    </p:spTree>
    <p:extLst>
      <p:ext uri="{BB962C8B-B14F-4D97-AF65-F5344CB8AC3E}">
        <p14:creationId xmlns:p14="http://schemas.microsoft.com/office/powerpoint/2010/main" val="3638342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0E652-55A4-6B92-39F9-182E141FD94C}"/>
              </a:ext>
            </a:extLst>
          </p:cNvPr>
          <p:cNvSpPr>
            <a:spLocks noGrp="1"/>
          </p:cNvSpPr>
          <p:nvPr>
            <p:ph type="title"/>
          </p:nvPr>
        </p:nvSpPr>
        <p:spPr/>
        <p:txBody>
          <a:bodyPr/>
          <a:lstStyle/>
          <a:p>
            <a:r>
              <a:rPr lang="en-IN" dirty="0"/>
              <a:t>DECISION TREE</a:t>
            </a:r>
          </a:p>
        </p:txBody>
      </p:sp>
      <p:pic>
        <p:nvPicPr>
          <p:cNvPr id="4" name="Picture 3">
            <a:extLst>
              <a:ext uri="{FF2B5EF4-FFF2-40B4-BE49-F238E27FC236}">
                <a16:creationId xmlns:a16="http://schemas.microsoft.com/office/drawing/2014/main" id="{3353A8DC-318B-98E1-F37D-C46BD6965A0C}"/>
              </a:ext>
            </a:extLst>
          </p:cNvPr>
          <p:cNvPicPr>
            <a:picLocks noChangeAspect="1"/>
          </p:cNvPicPr>
          <p:nvPr/>
        </p:nvPicPr>
        <p:blipFill>
          <a:blip r:embed="rId2"/>
          <a:stretch>
            <a:fillRect/>
          </a:stretch>
        </p:blipFill>
        <p:spPr>
          <a:xfrm>
            <a:off x="318326" y="1417775"/>
            <a:ext cx="4253674" cy="2961343"/>
          </a:xfrm>
          <a:prstGeom prst="rect">
            <a:avLst/>
          </a:prstGeom>
        </p:spPr>
      </p:pic>
      <p:sp>
        <p:nvSpPr>
          <p:cNvPr id="5" name="TextBox 4">
            <a:extLst>
              <a:ext uri="{FF2B5EF4-FFF2-40B4-BE49-F238E27FC236}">
                <a16:creationId xmlns:a16="http://schemas.microsoft.com/office/drawing/2014/main" id="{EDB384F1-6F1E-17EC-F500-CFAD495360CA}"/>
              </a:ext>
            </a:extLst>
          </p:cNvPr>
          <p:cNvSpPr txBox="1"/>
          <p:nvPr/>
        </p:nvSpPr>
        <p:spPr>
          <a:xfrm>
            <a:off x="4676015" y="1141987"/>
            <a:ext cx="4253673" cy="3970318"/>
          </a:xfrm>
          <a:prstGeom prst="rect">
            <a:avLst/>
          </a:prstGeom>
          <a:noFill/>
        </p:spPr>
        <p:txBody>
          <a:bodyPr wrap="square" rtlCol="0">
            <a:spAutoFit/>
          </a:bodyPr>
          <a:lstStyle/>
          <a:p>
            <a:pPr marL="285750" indent="-285750" algn="l">
              <a:buFont typeface="Arial" panose="020B0604020202020204" pitchFamily="34" charset="0"/>
              <a:buChar char="•"/>
            </a:pPr>
            <a:r>
              <a:rPr lang="en-US" b="0" i="0" dirty="0">
                <a:solidFill>
                  <a:srgbClr val="0D0D0D"/>
                </a:solidFill>
                <a:effectLst/>
                <a:latin typeface="Söhne"/>
              </a:rPr>
              <a:t>Separate the features (X) and the target variable (y) from the dataset.</a:t>
            </a:r>
          </a:p>
          <a:p>
            <a:pPr marL="285750" indent="-285750" algn="l">
              <a:buFont typeface="Arial" panose="020B0604020202020204" pitchFamily="34" charset="0"/>
              <a:buChar char="•"/>
            </a:pPr>
            <a:endParaRPr lang="en-US" b="0" i="0" dirty="0">
              <a:solidFill>
                <a:srgbClr val="0D0D0D"/>
              </a:solidFill>
              <a:effectLst/>
              <a:latin typeface="Söhne"/>
            </a:endParaRPr>
          </a:p>
          <a:p>
            <a:pPr marL="285750" indent="-285750" algn="l">
              <a:buFont typeface="Arial" panose="020B0604020202020204" pitchFamily="34" charset="0"/>
              <a:buChar char="•"/>
            </a:pPr>
            <a:r>
              <a:rPr lang="en-US" b="0" i="0" dirty="0">
                <a:solidFill>
                  <a:srgbClr val="0D0D0D"/>
                </a:solidFill>
                <a:effectLst/>
                <a:latin typeface="Söhne"/>
              </a:rPr>
              <a:t>Split the dataset into training and testing sets using train_test_split function from sklearn.model_selection module, with 80% of the data for training and 20% for testing.</a:t>
            </a:r>
          </a:p>
          <a:p>
            <a:pPr marL="285750" indent="-285750" algn="l">
              <a:buFont typeface="Arial" panose="020B0604020202020204" pitchFamily="34" charset="0"/>
              <a:buChar char="•"/>
            </a:pPr>
            <a:endParaRPr lang="en-US" b="0" i="0" dirty="0">
              <a:solidFill>
                <a:srgbClr val="0D0D0D"/>
              </a:solidFill>
              <a:effectLst/>
              <a:latin typeface="Söhne"/>
            </a:endParaRPr>
          </a:p>
          <a:p>
            <a:pPr marL="285750" indent="-285750" algn="l">
              <a:buFont typeface="Arial" panose="020B0604020202020204" pitchFamily="34" charset="0"/>
              <a:buChar char="•"/>
            </a:pPr>
            <a:r>
              <a:rPr lang="en-US" b="0" i="0" dirty="0">
                <a:solidFill>
                  <a:srgbClr val="0D0D0D"/>
                </a:solidFill>
                <a:effectLst/>
                <a:latin typeface="Söhne"/>
              </a:rPr>
              <a:t>Initialize a DecisionTreeRegressor model named 'regressor’. Train the regressor model using the training data (X_train, y_train) with the fit method.</a:t>
            </a:r>
          </a:p>
          <a:p>
            <a:pPr marL="285750" indent="-285750" algn="l">
              <a:buFont typeface="Arial" panose="020B0604020202020204" pitchFamily="34" charset="0"/>
              <a:buChar char="•"/>
            </a:pPr>
            <a:endParaRPr lang="en-US" b="0" i="0" dirty="0">
              <a:solidFill>
                <a:srgbClr val="0D0D0D"/>
              </a:solidFill>
              <a:effectLst/>
              <a:latin typeface="Söhne"/>
            </a:endParaRPr>
          </a:p>
          <a:p>
            <a:pPr marL="285750" indent="-285750" algn="l">
              <a:buFont typeface="Arial" panose="020B0604020202020204" pitchFamily="34" charset="0"/>
              <a:buChar char="•"/>
            </a:pPr>
            <a:r>
              <a:rPr lang="en-US" b="0" i="0" dirty="0">
                <a:solidFill>
                  <a:srgbClr val="0D0D0D"/>
                </a:solidFill>
                <a:effectLst/>
                <a:latin typeface="Söhne"/>
              </a:rPr>
              <a:t>Obtain predictions for both the training and testing data using predict method. Plot the decision tree using matplotlib's plot_tree function, with filled=True to color the nodes based on majority class, and display the tree using plt.show().</a:t>
            </a:r>
          </a:p>
          <a:p>
            <a:endParaRPr lang="en-IN" dirty="0"/>
          </a:p>
        </p:txBody>
      </p:sp>
    </p:spTree>
    <p:extLst>
      <p:ext uri="{BB962C8B-B14F-4D97-AF65-F5344CB8AC3E}">
        <p14:creationId xmlns:p14="http://schemas.microsoft.com/office/powerpoint/2010/main" val="3259136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9ED1EC-AE2C-93FD-4136-A436238EC516}"/>
              </a:ext>
            </a:extLst>
          </p:cNvPr>
          <p:cNvPicPr>
            <a:picLocks noChangeAspect="1"/>
          </p:cNvPicPr>
          <p:nvPr/>
        </p:nvPicPr>
        <p:blipFill>
          <a:blip r:embed="rId2"/>
          <a:stretch>
            <a:fillRect/>
          </a:stretch>
        </p:blipFill>
        <p:spPr>
          <a:xfrm>
            <a:off x="100013" y="384663"/>
            <a:ext cx="4557712" cy="4374173"/>
          </a:xfrm>
          <a:prstGeom prst="rect">
            <a:avLst/>
          </a:prstGeom>
        </p:spPr>
      </p:pic>
      <p:sp>
        <p:nvSpPr>
          <p:cNvPr id="2" name="TextBox 1">
            <a:extLst>
              <a:ext uri="{FF2B5EF4-FFF2-40B4-BE49-F238E27FC236}">
                <a16:creationId xmlns:a16="http://schemas.microsoft.com/office/drawing/2014/main" id="{1C8C4B2F-6D6D-AA4D-D7C6-6C7F4616A033}"/>
              </a:ext>
            </a:extLst>
          </p:cNvPr>
          <p:cNvSpPr txBox="1"/>
          <p:nvPr/>
        </p:nvSpPr>
        <p:spPr>
          <a:xfrm>
            <a:off x="4906537" y="505522"/>
            <a:ext cx="4081346" cy="3290581"/>
          </a:xfrm>
          <a:prstGeom prst="rect">
            <a:avLst/>
          </a:prstGeom>
          <a:noFill/>
        </p:spPr>
        <p:txBody>
          <a:bodyPr wrap="square" rtlCol="0">
            <a:spAutoFit/>
          </a:bodyPr>
          <a:lstStyle/>
          <a:p>
            <a:pPr>
              <a:lnSpc>
                <a:spcPct val="150000"/>
              </a:lnSpc>
            </a:pPr>
            <a:r>
              <a:rPr lang="en-US" b="1" dirty="0">
                <a:solidFill>
                  <a:srgbClr val="0D0D0D"/>
                </a:solidFill>
                <a:latin typeface="Söhne"/>
              </a:rPr>
              <a:t>Nodes</a:t>
            </a:r>
            <a:r>
              <a:rPr lang="en-US" dirty="0">
                <a:solidFill>
                  <a:srgbClr val="0D0D0D"/>
                </a:solidFill>
                <a:latin typeface="Söhne"/>
              </a:rPr>
              <a:t>: Each node in the decision tree represents a decision point based on one of the features in the dataset. The root node represents the first decision point. Subsequent nodes are called internal nodes, and the final nodes are called leaf nodes.</a:t>
            </a:r>
          </a:p>
          <a:p>
            <a:pPr>
              <a:lnSpc>
                <a:spcPct val="150000"/>
              </a:lnSpc>
            </a:pPr>
            <a:endParaRPr lang="en-US" dirty="0">
              <a:solidFill>
                <a:srgbClr val="0D0D0D"/>
              </a:solidFill>
              <a:latin typeface="Söhne"/>
            </a:endParaRPr>
          </a:p>
          <a:p>
            <a:pPr>
              <a:lnSpc>
                <a:spcPct val="150000"/>
              </a:lnSpc>
            </a:pPr>
            <a:r>
              <a:rPr lang="en-US" b="1" dirty="0">
                <a:solidFill>
                  <a:srgbClr val="0D0D0D"/>
                </a:solidFill>
                <a:latin typeface="Söhne"/>
              </a:rPr>
              <a:t>Edges</a:t>
            </a:r>
            <a:r>
              <a:rPr lang="en-US" dirty="0">
                <a:solidFill>
                  <a:srgbClr val="0D0D0D"/>
                </a:solidFill>
                <a:latin typeface="Söhne"/>
              </a:rPr>
              <a:t>: The edges between nodes represent the decision paths taken by the algorithm based on the feature values. The edges leaving each node correspond to the possible outcomes of the decision.</a:t>
            </a:r>
          </a:p>
        </p:txBody>
      </p:sp>
    </p:spTree>
    <p:extLst>
      <p:ext uri="{BB962C8B-B14F-4D97-AF65-F5344CB8AC3E}">
        <p14:creationId xmlns:p14="http://schemas.microsoft.com/office/powerpoint/2010/main" val="5007959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FF8099-E45D-3376-4B79-078A33E77EC0}"/>
              </a:ext>
            </a:extLst>
          </p:cNvPr>
          <p:cNvSpPr txBox="1"/>
          <p:nvPr/>
        </p:nvSpPr>
        <p:spPr>
          <a:xfrm>
            <a:off x="981307" y="572429"/>
            <a:ext cx="7159083" cy="2678169"/>
          </a:xfrm>
          <a:prstGeom prst="rect">
            <a:avLst/>
          </a:prstGeom>
          <a:noFill/>
        </p:spPr>
        <p:txBody>
          <a:bodyPr wrap="square" rtlCol="0">
            <a:spAutoFit/>
          </a:bodyPr>
          <a:lstStyle/>
          <a:p>
            <a:pPr>
              <a:lnSpc>
                <a:spcPct val="150000"/>
              </a:lnSpc>
            </a:pPr>
            <a:r>
              <a:rPr lang="en-US" b="1" dirty="0">
                <a:solidFill>
                  <a:srgbClr val="0D0D0D"/>
                </a:solidFill>
                <a:latin typeface="Söhne"/>
              </a:rPr>
              <a:t>Feature Split Criteria: </a:t>
            </a:r>
            <a:r>
              <a:rPr lang="en-US" dirty="0">
                <a:solidFill>
                  <a:srgbClr val="0D0D0D"/>
                </a:solidFill>
                <a:latin typeface="Söhne"/>
              </a:rPr>
              <a:t>At each internal node, the feature used for splitting the dataset is indicated along with the threshold value for the split. For example, in a node labeled "thal &lt;= 2.5", the feature "thal" is used for splitting, and the threshold value is 2.5.</a:t>
            </a:r>
          </a:p>
          <a:p>
            <a:pPr>
              <a:lnSpc>
                <a:spcPct val="150000"/>
              </a:lnSpc>
            </a:pPr>
            <a:r>
              <a:rPr lang="en-US" b="1" dirty="0">
                <a:solidFill>
                  <a:srgbClr val="0D0D0D"/>
                </a:solidFill>
                <a:latin typeface="Söhne"/>
              </a:rPr>
              <a:t>Samples</a:t>
            </a:r>
            <a:r>
              <a:rPr lang="en-US" dirty="0">
                <a:solidFill>
                  <a:srgbClr val="0D0D0D"/>
                </a:solidFill>
                <a:latin typeface="Söhne"/>
              </a:rPr>
              <a:t>: The number of samples that reach each node is displayed. This indicates the number of data points from the training set that satisfy the conditions necessary to reach that node. </a:t>
            </a:r>
          </a:p>
          <a:p>
            <a:pPr>
              <a:lnSpc>
                <a:spcPct val="150000"/>
              </a:lnSpc>
            </a:pPr>
            <a:r>
              <a:rPr lang="en-US" b="1" dirty="0">
                <a:solidFill>
                  <a:srgbClr val="0D0D0D"/>
                </a:solidFill>
                <a:latin typeface="Söhne"/>
              </a:rPr>
              <a:t>Value</a:t>
            </a:r>
            <a:r>
              <a:rPr lang="en-US" dirty="0">
                <a:solidFill>
                  <a:srgbClr val="0D0D0D"/>
                </a:solidFill>
                <a:latin typeface="Söhne"/>
              </a:rPr>
              <a:t>: For regression problems, the predicted value at each node is displayed. This value represents the average target value of the samples that reach that node.</a:t>
            </a:r>
            <a:endParaRPr lang="en-IN" dirty="0">
              <a:solidFill>
                <a:srgbClr val="0D0D0D"/>
              </a:solidFill>
              <a:latin typeface="Söhne"/>
            </a:endParaRPr>
          </a:p>
          <a:p>
            <a:pPr>
              <a:lnSpc>
                <a:spcPct val="150000"/>
              </a:lnSpc>
            </a:pPr>
            <a:endParaRPr lang="en-IN" sz="1600" dirty="0"/>
          </a:p>
        </p:txBody>
      </p:sp>
    </p:spTree>
    <p:extLst>
      <p:ext uri="{BB962C8B-B14F-4D97-AF65-F5344CB8AC3E}">
        <p14:creationId xmlns:p14="http://schemas.microsoft.com/office/powerpoint/2010/main" val="28321986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F25301-9FFE-8641-734A-65520F381463}"/>
              </a:ext>
            </a:extLst>
          </p:cNvPr>
          <p:cNvPicPr>
            <a:picLocks noChangeAspect="1"/>
          </p:cNvPicPr>
          <p:nvPr/>
        </p:nvPicPr>
        <p:blipFill>
          <a:blip r:embed="rId2"/>
          <a:stretch>
            <a:fillRect/>
          </a:stretch>
        </p:blipFill>
        <p:spPr>
          <a:xfrm>
            <a:off x="4572000" y="1172447"/>
            <a:ext cx="4378925" cy="2798605"/>
          </a:xfrm>
          <a:prstGeom prst="rect">
            <a:avLst/>
          </a:prstGeom>
        </p:spPr>
      </p:pic>
      <p:sp>
        <p:nvSpPr>
          <p:cNvPr id="4" name="TextBox 3">
            <a:extLst>
              <a:ext uri="{FF2B5EF4-FFF2-40B4-BE49-F238E27FC236}">
                <a16:creationId xmlns:a16="http://schemas.microsoft.com/office/drawing/2014/main" id="{91B0B80C-AA33-6C68-3826-34D6D9F8CFB9}"/>
              </a:ext>
            </a:extLst>
          </p:cNvPr>
          <p:cNvSpPr txBox="1"/>
          <p:nvPr/>
        </p:nvSpPr>
        <p:spPr>
          <a:xfrm>
            <a:off x="0" y="694688"/>
            <a:ext cx="4486083" cy="3613746"/>
          </a:xfrm>
          <a:prstGeom prst="rect">
            <a:avLst/>
          </a:prstGeom>
          <a:noFill/>
        </p:spPr>
        <p:txBody>
          <a:bodyPr wrap="square" rtlCol="0">
            <a:spAutoFit/>
          </a:bodyPr>
          <a:lstStyle/>
          <a:p>
            <a:pPr>
              <a:lnSpc>
                <a:spcPct val="150000"/>
              </a:lnSpc>
            </a:pPr>
            <a:r>
              <a:rPr lang="en-US" dirty="0">
                <a:solidFill>
                  <a:srgbClr val="0D0D0D"/>
                </a:solidFill>
                <a:latin typeface="Söhne"/>
              </a:rPr>
              <a:t>The elbow graph for k-NN classification shows that the best performance on the test set occurs at k=1, suggesting potential overfitting as training accuracy is perfect at this point. As k increases, test accuracy decreases, and training accuracy drops, indicating the model is generalizing and possibly underfitting. A value of k that balances test accuracy with generalization would be ideal, but the graph suggests that the nearest neighbor approach is currently the most accurate for the dataset, which may indicate a need for further data preprocessing or feature selection to improve model performance for higher k values.</a:t>
            </a:r>
            <a:endParaRPr lang="en-IN" dirty="0">
              <a:solidFill>
                <a:srgbClr val="0D0D0D"/>
              </a:solidFill>
              <a:latin typeface="Söhne"/>
            </a:endParaRPr>
          </a:p>
        </p:txBody>
      </p:sp>
      <p:sp>
        <p:nvSpPr>
          <p:cNvPr id="8" name="TextBox 7">
            <a:extLst>
              <a:ext uri="{FF2B5EF4-FFF2-40B4-BE49-F238E27FC236}">
                <a16:creationId xmlns:a16="http://schemas.microsoft.com/office/drawing/2014/main" id="{61F6B8A0-4EB3-033B-0FD1-3706DBAA6D61}"/>
              </a:ext>
            </a:extLst>
          </p:cNvPr>
          <p:cNvSpPr txBox="1"/>
          <p:nvPr/>
        </p:nvSpPr>
        <p:spPr>
          <a:xfrm>
            <a:off x="3151423" y="163759"/>
            <a:ext cx="2669320" cy="630942"/>
          </a:xfrm>
          <a:prstGeom prst="rect">
            <a:avLst/>
          </a:prstGeom>
          <a:noFill/>
        </p:spPr>
        <p:txBody>
          <a:bodyPr wrap="none" rtlCol="0">
            <a:spAutoFit/>
          </a:bodyPr>
          <a:lstStyle/>
          <a:p>
            <a:r>
              <a:rPr lang="en-IN" sz="3500" b="1" dirty="0">
                <a:solidFill>
                  <a:schemeClr val="lt2"/>
                </a:solidFill>
                <a:latin typeface="Cuprum"/>
                <a:sym typeface="Cuprum"/>
              </a:rPr>
              <a:t>ELBOW</a:t>
            </a:r>
            <a:r>
              <a:rPr lang="en-IN" dirty="0"/>
              <a:t> </a:t>
            </a:r>
            <a:r>
              <a:rPr lang="en-IN" sz="3500" b="1" dirty="0">
                <a:solidFill>
                  <a:schemeClr val="lt2"/>
                </a:solidFill>
                <a:latin typeface="Cuprum"/>
              </a:rPr>
              <a:t>GRAPH</a:t>
            </a:r>
          </a:p>
        </p:txBody>
      </p:sp>
    </p:spTree>
    <p:extLst>
      <p:ext uri="{BB962C8B-B14F-4D97-AF65-F5344CB8AC3E}">
        <p14:creationId xmlns:p14="http://schemas.microsoft.com/office/powerpoint/2010/main" val="35092047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2B8FE-E91F-AC01-D211-D297A836E7B5}"/>
              </a:ext>
            </a:extLst>
          </p:cNvPr>
          <p:cNvSpPr>
            <a:spLocks noGrp="1"/>
          </p:cNvSpPr>
          <p:nvPr>
            <p:ph type="title"/>
          </p:nvPr>
        </p:nvSpPr>
        <p:spPr>
          <a:xfrm>
            <a:off x="720000" y="237857"/>
            <a:ext cx="7704000" cy="572700"/>
          </a:xfrm>
        </p:spPr>
        <p:txBody>
          <a:bodyPr/>
          <a:lstStyle/>
          <a:p>
            <a:r>
              <a:rPr lang="en-US" dirty="0">
                <a:cs typeface="Arial"/>
              </a:rPr>
              <a:t>K</a:t>
            </a:r>
            <a:r>
              <a:rPr lang="en-US" b="1" i="1" dirty="0">
                <a:latin typeface="Calibri" panose="020F0502020204030204" pitchFamily="34" charset="0"/>
                <a:ea typeface="Calibri" panose="020F0502020204030204" pitchFamily="34" charset="0"/>
                <a:cs typeface="Calibri" panose="020F0502020204030204" pitchFamily="34" charset="0"/>
              </a:rPr>
              <a:t> - </a:t>
            </a:r>
            <a:r>
              <a:rPr lang="en-US" dirty="0">
                <a:cs typeface="Arial"/>
                <a:sym typeface="Arial"/>
              </a:rPr>
              <a:t>NEAREST</a:t>
            </a:r>
            <a:r>
              <a:rPr lang="en-US" b="1" i="1" dirty="0">
                <a:latin typeface="Calibri" panose="020F0502020204030204" pitchFamily="34" charset="0"/>
                <a:ea typeface="Calibri" panose="020F0502020204030204" pitchFamily="34" charset="0"/>
                <a:cs typeface="Calibri" panose="020F0502020204030204" pitchFamily="34" charset="0"/>
              </a:rPr>
              <a:t> </a:t>
            </a:r>
            <a:r>
              <a:rPr lang="en-US" dirty="0">
                <a:cs typeface="Arial"/>
              </a:rPr>
              <a:t>NEIGHBOR</a:t>
            </a:r>
            <a:endParaRPr lang="en-IN" dirty="0">
              <a:cs typeface="Arial"/>
            </a:endParaRPr>
          </a:p>
        </p:txBody>
      </p:sp>
      <p:pic>
        <p:nvPicPr>
          <p:cNvPr id="4" name="Picture 3">
            <a:extLst>
              <a:ext uri="{FF2B5EF4-FFF2-40B4-BE49-F238E27FC236}">
                <a16:creationId xmlns:a16="http://schemas.microsoft.com/office/drawing/2014/main" id="{E46AFE57-4A0A-EA61-79DE-EC8F6335D010}"/>
              </a:ext>
            </a:extLst>
          </p:cNvPr>
          <p:cNvPicPr>
            <a:picLocks noChangeAspect="1"/>
          </p:cNvPicPr>
          <p:nvPr/>
        </p:nvPicPr>
        <p:blipFill>
          <a:blip r:embed="rId2"/>
          <a:stretch>
            <a:fillRect/>
          </a:stretch>
        </p:blipFill>
        <p:spPr>
          <a:xfrm>
            <a:off x="4459409" y="1133308"/>
            <a:ext cx="4511431" cy="3848433"/>
          </a:xfrm>
          <a:prstGeom prst="rect">
            <a:avLst/>
          </a:prstGeom>
        </p:spPr>
      </p:pic>
      <p:sp>
        <p:nvSpPr>
          <p:cNvPr id="5" name="TextBox 4">
            <a:extLst>
              <a:ext uri="{FF2B5EF4-FFF2-40B4-BE49-F238E27FC236}">
                <a16:creationId xmlns:a16="http://schemas.microsoft.com/office/drawing/2014/main" id="{B8A50818-B4BA-A9E0-6545-903EC53B1311}"/>
              </a:ext>
            </a:extLst>
          </p:cNvPr>
          <p:cNvSpPr txBox="1"/>
          <p:nvPr/>
        </p:nvSpPr>
        <p:spPr>
          <a:xfrm>
            <a:off x="0" y="810557"/>
            <a:ext cx="4359396" cy="3936912"/>
          </a:xfrm>
          <a:prstGeom prst="rect">
            <a:avLst/>
          </a:prstGeom>
          <a:noFill/>
        </p:spPr>
        <p:txBody>
          <a:bodyPr wrap="square" rtlCol="0">
            <a:spAutoFit/>
          </a:bodyPr>
          <a:lstStyle/>
          <a:p>
            <a:pPr>
              <a:lnSpc>
                <a:spcPct val="150000"/>
              </a:lnSpc>
            </a:pPr>
            <a:r>
              <a:rPr lang="en-US" dirty="0">
                <a:solidFill>
                  <a:srgbClr val="0D0D0D"/>
                </a:solidFill>
                <a:latin typeface="Söhne"/>
              </a:rPr>
              <a:t>The graph depicts the KNN regression model's decision boundary with k=1, using 'Maximum Heart Rate Achieved' and 'ST Depression' as features. The red and blue areas represent different predicted values, with the data points overlaid as circles. The sharp division between colors indicates a model with high sensitivity to the training data, typical for k=1, which often leads to overfitting. This is supported by the R-squared values, which show that the model explains about 63.89% of the variance in the training set, but only about 44.67% in the test set, further suggesting overfitting to the training data.</a:t>
            </a:r>
            <a:endParaRPr lang="en-IN" dirty="0">
              <a:solidFill>
                <a:srgbClr val="0D0D0D"/>
              </a:solidFill>
              <a:latin typeface="Söhne"/>
            </a:endParaRPr>
          </a:p>
        </p:txBody>
      </p:sp>
    </p:spTree>
    <p:extLst>
      <p:ext uri="{BB962C8B-B14F-4D97-AF65-F5344CB8AC3E}">
        <p14:creationId xmlns:p14="http://schemas.microsoft.com/office/powerpoint/2010/main" val="15513742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9D9A7-756F-440D-903E-391C57CC0C75}"/>
              </a:ext>
            </a:extLst>
          </p:cNvPr>
          <p:cNvSpPr>
            <a:spLocks noGrp="1"/>
          </p:cNvSpPr>
          <p:nvPr>
            <p:ph type="title"/>
          </p:nvPr>
        </p:nvSpPr>
        <p:spPr>
          <a:xfrm>
            <a:off x="1458150" y="312212"/>
            <a:ext cx="6227700" cy="531900"/>
          </a:xfrm>
        </p:spPr>
        <p:txBody>
          <a:bodyPr/>
          <a:lstStyle/>
          <a:p>
            <a:r>
              <a:rPr lang="en-US" sz="3500" dirty="0">
                <a:cs typeface="Arial"/>
              </a:rPr>
              <a:t>NAIVE</a:t>
            </a:r>
            <a:r>
              <a:rPr lang="en-US" b="1" i="1" dirty="0">
                <a:latin typeface="Calibri" panose="020F0502020204030204" pitchFamily="34" charset="0"/>
                <a:ea typeface="Calibri" panose="020F0502020204030204" pitchFamily="34" charset="0"/>
                <a:cs typeface="Calibri" panose="020F0502020204030204" pitchFamily="34" charset="0"/>
              </a:rPr>
              <a:t> </a:t>
            </a:r>
            <a:r>
              <a:rPr lang="en-US" sz="3500" dirty="0">
                <a:cs typeface="Arial"/>
              </a:rPr>
              <a:t>BAYES</a:t>
            </a:r>
            <a:endParaRPr lang="en-IN" sz="3500" dirty="0">
              <a:cs typeface="Arial"/>
            </a:endParaRPr>
          </a:p>
        </p:txBody>
      </p:sp>
      <p:pic>
        <p:nvPicPr>
          <p:cNvPr id="5" name="Picture 4">
            <a:extLst>
              <a:ext uri="{FF2B5EF4-FFF2-40B4-BE49-F238E27FC236}">
                <a16:creationId xmlns:a16="http://schemas.microsoft.com/office/drawing/2014/main" id="{929AC7B4-BB1B-189E-7D58-CF10708875D1}"/>
              </a:ext>
            </a:extLst>
          </p:cNvPr>
          <p:cNvPicPr>
            <a:picLocks noChangeAspect="1"/>
          </p:cNvPicPr>
          <p:nvPr/>
        </p:nvPicPr>
        <p:blipFill>
          <a:blip r:embed="rId2"/>
          <a:stretch>
            <a:fillRect/>
          </a:stretch>
        </p:blipFill>
        <p:spPr>
          <a:xfrm>
            <a:off x="5057776" y="1040427"/>
            <a:ext cx="3734168" cy="3062645"/>
          </a:xfrm>
          <a:prstGeom prst="rect">
            <a:avLst/>
          </a:prstGeom>
        </p:spPr>
      </p:pic>
      <p:sp>
        <p:nvSpPr>
          <p:cNvPr id="6" name="TextBox 5">
            <a:extLst>
              <a:ext uri="{FF2B5EF4-FFF2-40B4-BE49-F238E27FC236}">
                <a16:creationId xmlns:a16="http://schemas.microsoft.com/office/drawing/2014/main" id="{B7029808-8534-A121-19FB-5B6721D89963}"/>
              </a:ext>
            </a:extLst>
          </p:cNvPr>
          <p:cNvSpPr txBox="1"/>
          <p:nvPr/>
        </p:nvSpPr>
        <p:spPr>
          <a:xfrm>
            <a:off x="116311" y="991570"/>
            <a:ext cx="4855739" cy="3613746"/>
          </a:xfrm>
          <a:prstGeom prst="rect">
            <a:avLst/>
          </a:prstGeom>
          <a:noFill/>
        </p:spPr>
        <p:txBody>
          <a:bodyPr wrap="square" rtlCol="0">
            <a:spAutoFit/>
          </a:bodyPr>
          <a:lstStyle/>
          <a:p>
            <a:pPr>
              <a:lnSpc>
                <a:spcPct val="150000"/>
              </a:lnSpc>
            </a:pPr>
            <a:r>
              <a:rPr lang="en-US" dirty="0">
                <a:solidFill>
                  <a:srgbClr val="0D0D0D"/>
                </a:solidFill>
                <a:latin typeface="Söhne"/>
              </a:rPr>
              <a:t>The Naive Bayes classification graph displays a decision boundary dividing points into two regions, likely corresponding to different classes. The boundary is relatively simple, reflecting Naive Bayes' assumption of feature independence. Data points are scattered across the feature space of 'Maximum Heart Rate Achieved' versus 'ST Depression', with some overlap at the boundary, indicating potential misclassification. The reported accuracy is approximately 62.43%, which suggests the model is moderately effective at classifying the data, though there may be room for improvement, perhaps through feature engineering or model tuning.</a:t>
            </a:r>
            <a:endParaRPr lang="en-IN" dirty="0">
              <a:solidFill>
                <a:srgbClr val="0D0D0D"/>
              </a:solidFill>
              <a:latin typeface="Söhne"/>
            </a:endParaRPr>
          </a:p>
        </p:txBody>
      </p:sp>
    </p:spTree>
    <p:extLst>
      <p:ext uri="{BB962C8B-B14F-4D97-AF65-F5344CB8AC3E}">
        <p14:creationId xmlns:p14="http://schemas.microsoft.com/office/powerpoint/2010/main" val="2657104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8805F4-10A0-73D2-BF50-FB6AC1665E92}"/>
              </a:ext>
            </a:extLst>
          </p:cNvPr>
          <p:cNvSpPr txBox="1"/>
          <p:nvPr/>
        </p:nvSpPr>
        <p:spPr>
          <a:xfrm>
            <a:off x="2902138" y="321469"/>
            <a:ext cx="3211135" cy="630942"/>
          </a:xfrm>
          <a:prstGeom prst="rect">
            <a:avLst/>
          </a:prstGeom>
          <a:noFill/>
        </p:spPr>
        <p:txBody>
          <a:bodyPr wrap="none" rtlCol="0">
            <a:spAutoFit/>
          </a:bodyPr>
          <a:lstStyle/>
          <a:p>
            <a:pPr algn="ctr"/>
            <a:r>
              <a:rPr lang="en-IN" sz="3500" b="1" dirty="0">
                <a:solidFill>
                  <a:schemeClr val="lt2"/>
                </a:solidFill>
                <a:latin typeface="Cuprum"/>
                <a:sym typeface="Cuprum"/>
              </a:rPr>
              <a:t>TEAM MEMBERS</a:t>
            </a:r>
            <a:endParaRPr lang="en-IN" dirty="0"/>
          </a:p>
        </p:txBody>
      </p:sp>
      <p:pic>
        <p:nvPicPr>
          <p:cNvPr id="5" name="Picture 4">
            <a:extLst>
              <a:ext uri="{FF2B5EF4-FFF2-40B4-BE49-F238E27FC236}">
                <a16:creationId xmlns:a16="http://schemas.microsoft.com/office/drawing/2014/main" id="{D0E86218-2152-A47C-21F8-5596DB5470A0}"/>
              </a:ext>
            </a:extLst>
          </p:cNvPr>
          <p:cNvPicPr>
            <a:picLocks noChangeAspect="1"/>
          </p:cNvPicPr>
          <p:nvPr/>
        </p:nvPicPr>
        <p:blipFill>
          <a:blip r:embed="rId2"/>
          <a:stretch>
            <a:fillRect/>
          </a:stretch>
        </p:blipFill>
        <p:spPr>
          <a:xfrm>
            <a:off x="1008427" y="1177829"/>
            <a:ext cx="883507" cy="1178717"/>
          </a:xfrm>
          <a:prstGeom prst="rect">
            <a:avLst/>
          </a:prstGeom>
        </p:spPr>
      </p:pic>
      <p:sp>
        <p:nvSpPr>
          <p:cNvPr id="6" name="TextBox 5">
            <a:extLst>
              <a:ext uri="{FF2B5EF4-FFF2-40B4-BE49-F238E27FC236}">
                <a16:creationId xmlns:a16="http://schemas.microsoft.com/office/drawing/2014/main" id="{D286DF51-0028-7340-1203-577CF51B3133}"/>
              </a:ext>
            </a:extLst>
          </p:cNvPr>
          <p:cNvSpPr txBox="1"/>
          <p:nvPr/>
        </p:nvSpPr>
        <p:spPr>
          <a:xfrm>
            <a:off x="611649" y="2433247"/>
            <a:ext cx="1677062" cy="276999"/>
          </a:xfrm>
          <a:prstGeom prst="rect">
            <a:avLst/>
          </a:prstGeom>
          <a:noFill/>
        </p:spPr>
        <p:txBody>
          <a:bodyPr wrap="none" rtlCol="0">
            <a:spAutoFit/>
          </a:bodyPr>
          <a:lstStyle/>
          <a:p>
            <a:r>
              <a:rPr lang="en-IN" sz="1200" dirty="0"/>
              <a:t>Kaspe Aravind Kumar</a:t>
            </a:r>
          </a:p>
        </p:txBody>
      </p:sp>
      <p:pic>
        <p:nvPicPr>
          <p:cNvPr id="4" name="Picture 3">
            <a:extLst>
              <a:ext uri="{FF2B5EF4-FFF2-40B4-BE49-F238E27FC236}">
                <a16:creationId xmlns:a16="http://schemas.microsoft.com/office/drawing/2014/main" id="{B63FFE2B-7A9F-2067-24EC-C5807568BD07}"/>
              </a:ext>
            </a:extLst>
          </p:cNvPr>
          <p:cNvPicPr>
            <a:picLocks noChangeAspect="1"/>
          </p:cNvPicPr>
          <p:nvPr/>
        </p:nvPicPr>
        <p:blipFill>
          <a:blip r:embed="rId3"/>
          <a:stretch>
            <a:fillRect/>
          </a:stretch>
        </p:blipFill>
        <p:spPr>
          <a:xfrm>
            <a:off x="3775105" y="1207787"/>
            <a:ext cx="894821" cy="1118800"/>
          </a:xfrm>
          <a:prstGeom prst="rect">
            <a:avLst/>
          </a:prstGeom>
        </p:spPr>
      </p:pic>
      <p:sp>
        <p:nvSpPr>
          <p:cNvPr id="7" name="TextBox 6">
            <a:extLst>
              <a:ext uri="{FF2B5EF4-FFF2-40B4-BE49-F238E27FC236}">
                <a16:creationId xmlns:a16="http://schemas.microsoft.com/office/drawing/2014/main" id="{B402A4FC-7AA7-588D-BF0A-A6C7A4011CF1}"/>
              </a:ext>
            </a:extLst>
          </p:cNvPr>
          <p:cNvSpPr txBox="1"/>
          <p:nvPr/>
        </p:nvSpPr>
        <p:spPr>
          <a:xfrm>
            <a:off x="3678936" y="2433246"/>
            <a:ext cx="1087157" cy="276999"/>
          </a:xfrm>
          <a:prstGeom prst="rect">
            <a:avLst/>
          </a:prstGeom>
          <a:noFill/>
        </p:spPr>
        <p:txBody>
          <a:bodyPr wrap="none" rtlCol="0">
            <a:spAutoFit/>
          </a:bodyPr>
          <a:lstStyle/>
          <a:p>
            <a:r>
              <a:rPr lang="en-IN" sz="1200" dirty="0"/>
              <a:t>Rohith Lanka</a:t>
            </a:r>
          </a:p>
        </p:txBody>
      </p:sp>
      <p:pic>
        <p:nvPicPr>
          <p:cNvPr id="9" name="Picture 8">
            <a:extLst>
              <a:ext uri="{FF2B5EF4-FFF2-40B4-BE49-F238E27FC236}">
                <a16:creationId xmlns:a16="http://schemas.microsoft.com/office/drawing/2014/main" id="{7AAC9C8D-8935-1B40-6F9A-6FA4E7665A11}"/>
              </a:ext>
            </a:extLst>
          </p:cNvPr>
          <p:cNvPicPr>
            <a:picLocks noChangeAspect="1"/>
          </p:cNvPicPr>
          <p:nvPr/>
        </p:nvPicPr>
        <p:blipFill rotWithShape="1">
          <a:blip r:embed="rId4"/>
          <a:srcRect l="5000" t="34027" r="16759"/>
          <a:stretch/>
        </p:blipFill>
        <p:spPr>
          <a:xfrm>
            <a:off x="2432426" y="2949199"/>
            <a:ext cx="939423" cy="1056149"/>
          </a:xfrm>
          <a:prstGeom prst="rect">
            <a:avLst/>
          </a:prstGeom>
        </p:spPr>
      </p:pic>
      <p:pic>
        <p:nvPicPr>
          <p:cNvPr id="11" name="Picture 10">
            <a:extLst>
              <a:ext uri="{FF2B5EF4-FFF2-40B4-BE49-F238E27FC236}">
                <a16:creationId xmlns:a16="http://schemas.microsoft.com/office/drawing/2014/main" id="{B4D5B5AB-ECEF-7572-3730-CC42491B8066}"/>
              </a:ext>
            </a:extLst>
          </p:cNvPr>
          <p:cNvPicPr>
            <a:picLocks noChangeAspect="1"/>
          </p:cNvPicPr>
          <p:nvPr/>
        </p:nvPicPr>
        <p:blipFill rotWithShape="1">
          <a:blip r:embed="rId5"/>
          <a:srcRect l="27776" t="23056" r="28749" b="41111"/>
          <a:stretch/>
        </p:blipFill>
        <p:spPr>
          <a:xfrm>
            <a:off x="6876404" y="1169796"/>
            <a:ext cx="1087157" cy="1194784"/>
          </a:xfrm>
          <a:prstGeom prst="rect">
            <a:avLst/>
          </a:prstGeom>
        </p:spPr>
      </p:pic>
      <p:sp>
        <p:nvSpPr>
          <p:cNvPr id="12" name="TextBox 11">
            <a:extLst>
              <a:ext uri="{FF2B5EF4-FFF2-40B4-BE49-F238E27FC236}">
                <a16:creationId xmlns:a16="http://schemas.microsoft.com/office/drawing/2014/main" id="{DB5C7A23-548F-1C83-6AC3-C0E89376F921}"/>
              </a:ext>
            </a:extLst>
          </p:cNvPr>
          <p:cNvSpPr txBox="1"/>
          <p:nvPr/>
        </p:nvSpPr>
        <p:spPr>
          <a:xfrm>
            <a:off x="6662507" y="2430473"/>
            <a:ext cx="1657826" cy="276999"/>
          </a:xfrm>
          <a:prstGeom prst="rect">
            <a:avLst/>
          </a:prstGeom>
          <a:noFill/>
        </p:spPr>
        <p:txBody>
          <a:bodyPr wrap="none" rtlCol="0">
            <a:spAutoFit/>
          </a:bodyPr>
          <a:lstStyle/>
          <a:p>
            <a:r>
              <a:rPr lang="en-IN" sz="1200" dirty="0"/>
              <a:t>Jyothirmai Kondepudi</a:t>
            </a:r>
          </a:p>
        </p:txBody>
      </p:sp>
      <p:sp>
        <p:nvSpPr>
          <p:cNvPr id="13" name="TextBox 12">
            <a:extLst>
              <a:ext uri="{FF2B5EF4-FFF2-40B4-BE49-F238E27FC236}">
                <a16:creationId xmlns:a16="http://schemas.microsoft.com/office/drawing/2014/main" id="{ED6867D0-B0AD-46F6-A404-2A6417BB2FED}"/>
              </a:ext>
            </a:extLst>
          </p:cNvPr>
          <p:cNvSpPr txBox="1"/>
          <p:nvPr/>
        </p:nvSpPr>
        <p:spPr>
          <a:xfrm>
            <a:off x="2226311" y="4084369"/>
            <a:ext cx="1351652" cy="276999"/>
          </a:xfrm>
          <a:prstGeom prst="rect">
            <a:avLst/>
          </a:prstGeom>
          <a:noFill/>
        </p:spPr>
        <p:txBody>
          <a:bodyPr wrap="none" rtlCol="0">
            <a:spAutoFit/>
          </a:bodyPr>
          <a:lstStyle/>
          <a:p>
            <a:r>
              <a:rPr lang="en-IN" sz="1200" dirty="0"/>
              <a:t>Sai Teja Dugyala</a:t>
            </a:r>
          </a:p>
        </p:txBody>
      </p:sp>
      <p:pic>
        <p:nvPicPr>
          <p:cNvPr id="8" name="Picture 7">
            <a:extLst>
              <a:ext uri="{FF2B5EF4-FFF2-40B4-BE49-F238E27FC236}">
                <a16:creationId xmlns:a16="http://schemas.microsoft.com/office/drawing/2014/main" id="{246F77EE-A909-0241-8CF8-DA517D362AB6}"/>
              </a:ext>
            </a:extLst>
          </p:cNvPr>
          <p:cNvPicPr>
            <a:picLocks noChangeAspect="1"/>
          </p:cNvPicPr>
          <p:nvPr/>
        </p:nvPicPr>
        <p:blipFill rotWithShape="1">
          <a:blip r:embed="rId6"/>
          <a:srcRect l="51429" r="10588" b="40278"/>
          <a:stretch/>
        </p:blipFill>
        <p:spPr>
          <a:xfrm>
            <a:off x="5424415" y="2949199"/>
            <a:ext cx="939423" cy="1108509"/>
          </a:xfrm>
          <a:prstGeom prst="rect">
            <a:avLst/>
          </a:prstGeom>
        </p:spPr>
      </p:pic>
      <p:sp>
        <p:nvSpPr>
          <p:cNvPr id="10" name="TextBox 9">
            <a:extLst>
              <a:ext uri="{FF2B5EF4-FFF2-40B4-BE49-F238E27FC236}">
                <a16:creationId xmlns:a16="http://schemas.microsoft.com/office/drawing/2014/main" id="{56DB1334-E581-1182-2A35-9C8874CD028B}"/>
              </a:ext>
            </a:extLst>
          </p:cNvPr>
          <p:cNvSpPr txBox="1"/>
          <p:nvPr/>
        </p:nvSpPr>
        <p:spPr>
          <a:xfrm>
            <a:off x="4980032" y="4082513"/>
            <a:ext cx="2106568" cy="276999"/>
          </a:xfrm>
          <a:prstGeom prst="rect">
            <a:avLst/>
          </a:prstGeom>
          <a:noFill/>
        </p:spPr>
        <p:txBody>
          <a:bodyPr wrap="square" rtlCol="0">
            <a:spAutoFit/>
          </a:bodyPr>
          <a:lstStyle/>
          <a:p>
            <a:r>
              <a:rPr lang="en-IN" sz="1200" dirty="0"/>
              <a:t>Susmith Kumar Koripelli</a:t>
            </a:r>
          </a:p>
        </p:txBody>
      </p:sp>
    </p:spTree>
    <p:extLst>
      <p:ext uri="{BB962C8B-B14F-4D97-AF65-F5344CB8AC3E}">
        <p14:creationId xmlns:p14="http://schemas.microsoft.com/office/powerpoint/2010/main" val="15653702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E42042-BA97-DB80-004D-72B03E7E6D1A}"/>
              </a:ext>
            </a:extLst>
          </p:cNvPr>
          <p:cNvPicPr>
            <a:picLocks noChangeAspect="1"/>
          </p:cNvPicPr>
          <p:nvPr/>
        </p:nvPicPr>
        <p:blipFill>
          <a:blip r:embed="rId2"/>
          <a:stretch>
            <a:fillRect/>
          </a:stretch>
        </p:blipFill>
        <p:spPr>
          <a:xfrm>
            <a:off x="299764" y="428625"/>
            <a:ext cx="6144297" cy="3881638"/>
          </a:xfrm>
          <a:prstGeom prst="rect">
            <a:avLst/>
          </a:prstGeom>
        </p:spPr>
      </p:pic>
      <p:sp>
        <p:nvSpPr>
          <p:cNvPr id="7" name="TextBox 6">
            <a:extLst>
              <a:ext uri="{FF2B5EF4-FFF2-40B4-BE49-F238E27FC236}">
                <a16:creationId xmlns:a16="http://schemas.microsoft.com/office/drawing/2014/main" id="{DC6A2AE6-399F-61DB-5583-DC721FC123D6}"/>
              </a:ext>
            </a:extLst>
          </p:cNvPr>
          <p:cNvSpPr txBox="1"/>
          <p:nvPr/>
        </p:nvSpPr>
        <p:spPr>
          <a:xfrm>
            <a:off x="7088134" y="1784668"/>
            <a:ext cx="1705916" cy="1169551"/>
          </a:xfrm>
          <a:prstGeom prst="rect">
            <a:avLst/>
          </a:prstGeom>
          <a:noFill/>
        </p:spPr>
        <p:txBody>
          <a:bodyPr wrap="none" rtlCol="0">
            <a:spAutoFit/>
          </a:bodyPr>
          <a:lstStyle/>
          <a:p>
            <a:pPr algn="ctr">
              <a:buClr>
                <a:schemeClr val="lt2"/>
              </a:buClr>
              <a:buSzPts val="3000"/>
            </a:pPr>
            <a:r>
              <a:rPr lang="en-US" sz="3500" b="1" dirty="0">
                <a:solidFill>
                  <a:schemeClr val="lt2"/>
                </a:solidFill>
                <a:latin typeface="Cuprum"/>
                <a:sym typeface="Cuprum"/>
              </a:rPr>
              <a:t>SVM</a:t>
            </a:r>
          </a:p>
          <a:p>
            <a:pPr algn="ctr">
              <a:buClr>
                <a:schemeClr val="lt2"/>
              </a:buClr>
              <a:buSzPts val="3000"/>
            </a:pPr>
            <a:r>
              <a:rPr lang="en-US" sz="3500" b="1" dirty="0">
                <a:solidFill>
                  <a:schemeClr val="lt2"/>
                </a:solidFill>
                <a:latin typeface="Cuprum"/>
                <a:sym typeface="Cuprum"/>
              </a:rPr>
              <a:t> GRAPHS</a:t>
            </a:r>
            <a:endParaRPr lang="en-IN" sz="3500" b="1" dirty="0">
              <a:solidFill>
                <a:schemeClr val="lt2"/>
              </a:solidFill>
              <a:latin typeface="Cuprum"/>
              <a:sym typeface="Cuprum"/>
            </a:endParaRPr>
          </a:p>
        </p:txBody>
      </p:sp>
    </p:spTree>
    <p:extLst>
      <p:ext uri="{BB962C8B-B14F-4D97-AF65-F5344CB8AC3E}">
        <p14:creationId xmlns:p14="http://schemas.microsoft.com/office/powerpoint/2010/main" val="7796039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749385-6402-A8CE-04B6-FFEAC72B3551}"/>
              </a:ext>
            </a:extLst>
          </p:cNvPr>
          <p:cNvSpPr txBox="1"/>
          <p:nvPr/>
        </p:nvSpPr>
        <p:spPr>
          <a:xfrm>
            <a:off x="2059620" y="232746"/>
            <a:ext cx="5581977" cy="630942"/>
          </a:xfrm>
          <a:prstGeom prst="rect">
            <a:avLst/>
          </a:prstGeom>
          <a:noFill/>
        </p:spPr>
        <p:txBody>
          <a:bodyPr wrap="none" rtlCol="0">
            <a:spAutoFit/>
          </a:bodyPr>
          <a:lstStyle/>
          <a:p>
            <a:pPr algn="ctr">
              <a:buClr>
                <a:schemeClr val="lt2"/>
              </a:buClr>
              <a:buSzPts val="3000"/>
            </a:pPr>
            <a:r>
              <a:rPr lang="en-US" sz="3500" b="1" dirty="0">
                <a:solidFill>
                  <a:schemeClr val="lt2"/>
                </a:solidFill>
                <a:latin typeface="Cuprum"/>
              </a:rPr>
              <a:t>SVM GRAPHS INTERPRETATION</a:t>
            </a:r>
            <a:endParaRPr lang="en-IN" sz="3500" b="1" dirty="0">
              <a:solidFill>
                <a:schemeClr val="lt2"/>
              </a:solidFill>
              <a:latin typeface="Cuprum"/>
            </a:endParaRPr>
          </a:p>
        </p:txBody>
      </p:sp>
      <p:sp>
        <p:nvSpPr>
          <p:cNvPr id="4" name="TextBox 3">
            <a:extLst>
              <a:ext uri="{FF2B5EF4-FFF2-40B4-BE49-F238E27FC236}">
                <a16:creationId xmlns:a16="http://schemas.microsoft.com/office/drawing/2014/main" id="{E4CFFAED-5764-99DA-A7A9-5098654941B8}"/>
              </a:ext>
            </a:extLst>
          </p:cNvPr>
          <p:cNvSpPr txBox="1"/>
          <p:nvPr/>
        </p:nvSpPr>
        <p:spPr>
          <a:xfrm>
            <a:off x="264319" y="764877"/>
            <a:ext cx="8743950" cy="3613746"/>
          </a:xfrm>
          <a:prstGeom prst="rect">
            <a:avLst/>
          </a:prstGeom>
          <a:noFill/>
        </p:spPr>
        <p:txBody>
          <a:bodyPr wrap="square" rtlCol="0">
            <a:spAutoFit/>
          </a:bodyPr>
          <a:lstStyle/>
          <a:p>
            <a:pPr>
              <a:lnSpc>
                <a:spcPct val="150000"/>
              </a:lnSpc>
            </a:pPr>
            <a:r>
              <a:rPr lang="en-US" dirty="0">
                <a:solidFill>
                  <a:srgbClr val="0D0D0D"/>
                </a:solidFill>
                <a:latin typeface="Söhne"/>
              </a:rPr>
              <a:t>The graphs of SVM decision boundaries with four types of kernels linear, RBF, polynomial, and sigmoid for the dataset with the highest heart rate and ST depression features exhibit different efficiency levels. Linear kernel gets an accuracy of 66% which implies its ability to classify is fairly weak and can identify classes with a linear boundary. It might encounter data that is nonlinearly separable. Substituting the RBF kernel raises accuracy to 83%, highlighting that the data is distributed non-linearly and that the non-linear RBF is perfect for capturing regions-based separation. The polynomial kernel has thus shown better performance than the linear model with an accuracy of 67% implying that considering the relationship between the variables has improved the classifier. On the other hand, the sigmoid kernel has the lowest performance at 50% accuracy which may suggest that the transformation it performs is not tailored to the structure of the data and thus performs as bad as a simple guessing at random. This comparison gives us an insight into the fact that kernel choice plays a key role in SVM classifiers, and the correct choice of kernel enhances performance by relatively better capturing data patterns.</a:t>
            </a:r>
          </a:p>
        </p:txBody>
      </p:sp>
    </p:spTree>
    <p:extLst>
      <p:ext uri="{BB962C8B-B14F-4D97-AF65-F5344CB8AC3E}">
        <p14:creationId xmlns:p14="http://schemas.microsoft.com/office/powerpoint/2010/main" val="1847889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C6B76-6583-3800-BD2B-FA836FE7A9EE}"/>
              </a:ext>
            </a:extLst>
          </p:cNvPr>
          <p:cNvSpPr>
            <a:spLocks noGrp="1"/>
          </p:cNvSpPr>
          <p:nvPr>
            <p:ph type="title"/>
          </p:nvPr>
        </p:nvSpPr>
        <p:spPr/>
        <p:txBody>
          <a:bodyPr/>
          <a:lstStyle/>
          <a:p>
            <a:r>
              <a:rPr lang="en-IN" dirty="0"/>
              <a:t>RANDOM FOREST CLASSIFER</a:t>
            </a:r>
          </a:p>
        </p:txBody>
      </p:sp>
      <p:pic>
        <p:nvPicPr>
          <p:cNvPr id="4" name="Picture 3">
            <a:extLst>
              <a:ext uri="{FF2B5EF4-FFF2-40B4-BE49-F238E27FC236}">
                <a16:creationId xmlns:a16="http://schemas.microsoft.com/office/drawing/2014/main" id="{C0E8B3C1-4E2F-ABB7-BBA2-399BCC992911}"/>
              </a:ext>
            </a:extLst>
          </p:cNvPr>
          <p:cNvPicPr>
            <a:picLocks noChangeAspect="1"/>
          </p:cNvPicPr>
          <p:nvPr/>
        </p:nvPicPr>
        <p:blipFill>
          <a:blip r:embed="rId2"/>
          <a:stretch>
            <a:fillRect/>
          </a:stretch>
        </p:blipFill>
        <p:spPr>
          <a:xfrm>
            <a:off x="292533" y="1190516"/>
            <a:ext cx="4058012" cy="3374340"/>
          </a:xfrm>
          <a:prstGeom prst="rect">
            <a:avLst/>
          </a:prstGeom>
        </p:spPr>
      </p:pic>
      <p:pic>
        <p:nvPicPr>
          <p:cNvPr id="6" name="Picture 5">
            <a:extLst>
              <a:ext uri="{FF2B5EF4-FFF2-40B4-BE49-F238E27FC236}">
                <a16:creationId xmlns:a16="http://schemas.microsoft.com/office/drawing/2014/main" id="{9E66A566-1124-B9A3-6BE4-BC4E5BB3736E}"/>
              </a:ext>
            </a:extLst>
          </p:cNvPr>
          <p:cNvPicPr>
            <a:picLocks noChangeAspect="1"/>
          </p:cNvPicPr>
          <p:nvPr/>
        </p:nvPicPr>
        <p:blipFill>
          <a:blip r:embed="rId3"/>
          <a:stretch>
            <a:fillRect/>
          </a:stretch>
        </p:blipFill>
        <p:spPr>
          <a:xfrm>
            <a:off x="4429127" y="1190516"/>
            <a:ext cx="4572000" cy="3374340"/>
          </a:xfrm>
          <a:prstGeom prst="rect">
            <a:avLst/>
          </a:prstGeom>
        </p:spPr>
      </p:pic>
    </p:spTree>
    <p:extLst>
      <p:ext uri="{BB962C8B-B14F-4D97-AF65-F5344CB8AC3E}">
        <p14:creationId xmlns:p14="http://schemas.microsoft.com/office/powerpoint/2010/main" val="31562664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6ECBE-FCF3-8F8A-72BD-0972DE009F6D}"/>
              </a:ext>
            </a:extLst>
          </p:cNvPr>
          <p:cNvSpPr>
            <a:spLocks noGrp="1"/>
          </p:cNvSpPr>
          <p:nvPr>
            <p:ph type="title"/>
          </p:nvPr>
        </p:nvSpPr>
        <p:spPr>
          <a:xfrm>
            <a:off x="-1655700" y="701022"/>
            <a:ext cx="6227700" cy="531900"/>
          </a:xfrm>
        </p:spPr>
        <p:txBody>
          <a:bodyPr/>
          <a:lstStyle/>
          <a:p>
            <a:r>
              <a:rPr lang="en-IN" dirty="0"/>
              <a:t>Interpretation:</a:t>
            </a:r>
          </a:p>
        </p:txBody>
      </p:sp>
      <p:sp>
        <p:nvSpPr>
          <p:cNvPr id="4" name="TextBox 3">
            <a:extLst>
              <a:ext uri="{FF2B5EF4-FFF2-40B4-BE49-F238E27FC236}">
                <a16:creationId xmlns:a16="http://schemas.microsoft.com/office/drawing/2014/main" id="{EEFB1CFF-BE1C-11B3-8B5F-CCE25BC2778C}"/>
              </a:ext>
            </a:extLst>
          </p:cNvPr>
          <p:cNvSpPr txBox="1"/>
          <p:nvPr/>
        </p:nvSpPr>
        <p:spPr>
          <a:xfrm>
            <a:off x="400050" y="1232922"/>
            <a:ext cx="8308181" cy="2893100"/>
          </a:xfrm>
          <a:prstGeom prst="rect">
            <a:avLst/>
          </a:prstGeom>
          <a:noFill/>
        </p:spPr>
        <p:txBody>
          <a:bodyPr wrap="square" rtlCol="0">
            <a:spAutoFit/>
          </a:bodyPr>
          <a:lstStyle/>
          <a:p>
            <a:r>
              <a:rPr lang="en-US" dirty="0"/>
              <a:t>In the tree, each node represents a decision point where the data is split based on a threshold value of one of these features. The splits are made to segregate the samples into the target classes best. The leaves of the tree represent the final classifications. For example, a typical decision path might involve checking if `thalach` exceeds a certain value; if so, the path might then check if `oldpeak` falls below another threshold to determine the class. </a:t>
            </a:r>
          </a:p>
          <a:p>
            <a:endParaRPr lang="en-US" dirty="0"/>
          </a:p>
          <a:p>
            <a:r>
              <a:rPr lang="en-US" dirty="0"/>
              <a:t>The visualization provides insights into the hierarchical decision-making process of the tree, showing how different thresholds of heart rate and ST depression interact to predict different risk levels of heart disease. The depth and complexity of this tree indicate the tree's strategy in handling the diversity of cases, attempting to maximize accuracy by capturing nuanced patterns in the dataset. Each path from the root to a leaf represents a specific combination of feature conditions leading to a decision, illustrating the model's approach to sorting patients into different risk categories based on their physiological measurements.</a:t>
            </a:r>
            <a:endParaRPr lang="en-IN" dirty="0"/>
          </a:p>
        </p:txBody>
      </p:sp>
    </p:spTree>
    <p:extLst>
      <p:ext uri="{BB962C8B-B14F-4D97-AF65-F5344CB8AC3E}">
        <p14:creationId xmlns:p14="http://schemas.microsoft.com/office/powerpoint/2010/main" val="41501876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88904-9D75-D392-D182-7CA546D629F4}"/>
              </a:ext>
            </a:extLst>
          </p:cNvPr>
          <p:cNvSpPr>
            <a:spLocks noGrp="1"/>
          </p:cNvSpPr>
          <p:nvPr>
            <p:ph type="title"/>
          </p:nvPr>
        </p:nvSpPr>
        <p:spPr>
          <a:xfrm>
            <a:off x="2643187" y="0"/>
            <a:ext cx="3857625" cy="841800"/>
          </a:xfrm>
        </p:spPr>
        <p:txBody>
          <a:bodyPr/>
          <a:lstStyle/>
          <a:p>
            <a:r>
              <a:rPr lang="en-IN" sz="3500" dirty="0"/>
              <a:t>LASSO</a:t>
            </a:r>
            <a:r>
              <a:rPr lang="en-IN" sz="3500" b="0" dirty="0">
                <a:latin typeface="Arial" panose="020B0604020202020204" pitchFamily="34" charset="0"/>
              </a:rPr>
              <a:t> </a:t>
            </a:r>
            <a:r>
              <a:rPr lang="en-IN" sz="3500" dirty="0"/>
              <a:t>AND RIDGE</a:t>
            </a:r>
          </a:p>
        </p:txBody>
      </p:sp>
      <p:pic>
        <p:nvPicPr>
          <p:cNvPr id="5" name="Picture 4">
            <a:extLst>
              <a:ext uri="{FF2B5EF4-FFF2-40B4-BE49-F238E27FC236}">
                <a16:creationId xmlns:a16="http://schemas.microsoft.com/office/drawing/2014/main" id="{3B99B2CF-3797-2064-41BA-F30EB37CCD7E}"/>
              </a:ext>
            </a:extLst>
          </p:cNvPr>
          <p:cNvPicPr>
            <a:picLocks noChangeAspect="1"/>
          </p:cNvPicPr>
          <p:nvPr/>
        </p:nvPicPr>
        <p:blipFill>
          <a:blip r:embed="rId2"/>
          <a:stretch>
            <a:fillRect/>
          </a:stretch>
        </p:blipFill>
        <p:spPr>
          <a:xfrm>
            <a:off x="182717" y="1092839"/>
            <a:ext cx="3749365" cy="3543607"/>
          </a:xfrm>
          <a:prstGeom prst="rect">
            <a:avLst/>
          </a:prstGeom>
        </p:spPr>
      </p:pic>
      <p:sp>
        <p:nvSpPr>
          <p:cNvPr id="10" name="TextBox 9">
            <a:extLst>
              <a:ext uri="{FF2B5EF4-FFF2-40B4-BE49-F238E27FC236}">
                <a16:creationId xmlns:a16="http://schemas.microsoft.com/office/drawing/2014/main" id="{13B77D60-0863-8167-AB65-86228BDFCAD9}"/>
              </a:ext>
            </a:extLst>
          </p:cNvPr>
          <p:cNvSpPr txBox="1"/>
          <p:nvPr/>
        </p:nvSpPr>
        <p:spPr>
          <a:xfrm>
            <a:off x="3941287" y="1020394"/>
            <a:ext cx="5119049" cy="3539430"/>
          </a:xfrm>
          <a:prstGeom prst="rect">
            <a:avLst/>
          </a:prstGeom>
          <a:noFill/>
        </p:spPr>
        <p:txBody>
          <a:bodyPr wrap="square" rtlCol="0">
            <a:spAutoFit/>
          </a:bodyPr>
          <a:lstStyle/>
          <a:p>
            <a:r>
              <a:rPr lang="en-US" dirty="0"/>
              <a:t>The Lasso and Ridge models applied to the dataset have yielded modestly different coefficients, suggesting varying degrees of correlation between the features and the target variable. Specifically, Lasso's coefficients [0.01789513, -0.20908097] indicate a positive influence of the first feature and a negative influence of the second on the target, with the model achieving an R² score of 0.1057. Similarly, Ridge regression reveals coefficients [0.01656531, -0.29541872] with a slightly lower R² score of 0.0937. These R² values suggest that both models explain a small fraction of the variability in the target and might be underfitting, which could imply that the linear models are too simplistic or the selected features do not capture the complexity of the dataset. Overall, while Lasso shows a marginal advantage over Ridge in this scenario, the performance of both models indicates a need for further refinement to improve predictive accuracy.</a:t>
            </a:r>
            <a:endParaRPr lang="en-IN" dirty="0"/>
          </a:p>
        </p:txBody>
      </p:sp>
    </p:spTree>
    <p:extLst>
      <p:ext uri="{BB962C8B-B14F-4D97-AF65-F5344CB8AC3E}">
        <p14:creationId xmlns:p14="http://schemas.microsoft.com/office/powerpoint/2010/main" val="18197386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F0D5F94E-794F-08B6-E489-F4CFBEA17E89}"/>
              </a:ext>
            </a:extLst>
          </p:cNvPr>
          <p:cNvSpPr>
            <a:spLocks noGrp="1"/>
          </p:cNvSpPr>
          <p:nvPr>
            <p:ph type="title"/>
          </p:nvPr>
        </p:nvSpPr>
        <p:spPr>
          <a:xfrm>
            <a:off x="3275409" y="461994"/>
            <a:ext cx="2593182" cy="841800"/>
          </a:xfrm>
        </p:spPr>
        <p:txBody>
          <a:bodyPr/>
          <a:lstStyle/>
          <a:p>
            <a:r>
              <a:rPr lang="en-IN" sz="3500" dirty="0"/>
              <a:t>CONCLUSION</a:t>
            </a:r>
          </a:p>
        </p:txBody>
      </p:sp>
      <p:sp>
        <p:nvSpPr>
          <p:cNvPr id="19" name="TextBox 18">
            <a:extLst>
              <a:ext uri="{FF2B5EF4-FFF2-40B4-BE49-F238E27FC236}">
                <a16:creationId xmlns:a16="http://schemas.microsoft.com/office/drawing/2014/main" id="{F3208272-959E-4EC2-83B8-EAAEAF322293}"/>
              </a:ext>
            </a:extLst>
          </p:cNvPr>
          <p:cNvSpPr txBox="1"/>
          <p:nvPr/>
        </p:nvSpPr>
        <p:spPr>
          <a:xfrm>
            <a:off x="657225" y="1303794"/>
            <a:ext cx="7829549" cy="2893100"/>
          </a:xfrm>
          <a:prstGeom prst="rect">
            <a:avLst/>
          </a:prstGeom>
          <a:noFill/>
        </p:spPr>
        <p:txBody>
          <a:bodyPr wrap="square" rtlCol="0">
            <a:spAutoFit/>
          </a:bodyPr>
          <a:lstStyle/>
          <a:p>
            <a:r>
              <a:rPr lang="en-US" dirty="0"/>
              <a:t>The conclusion would underscore the promise machine learning holds in the healthcare domain, particularly in preempting heart attack risks. The use of algorithms such as SVM and Random Forest exemplifies the nuanced approach necessary to interpret complex medical data effectively. The interpretation of the Random Forest model's graph affirms its capability to stratify heart disease risk based on physiological measurements. Additionally, the application of Lasso and Ridge regression reveals the intricate balance needed between feature selection and model complexity to avoid underfitting and improve predictive accuracy.</a:t>
            </a:r>
          </a:p>
          <a:p>
            <a:endParaRPr lang="en-US" dirty="0"/>
          </a:p>
          <a:p>
            <a:r>
              <a:rPr lang="en-US" dirty="0"/>
              <a:t>In closing, the presentation highlights the potential for improved diagnostic tools, emphasizing the need for continued research and refinement of models to enhance the accuracy and reliability of heart attack predictions. The end goal is to transform raw data into actionable insights that can save lives, aligning with the profound sentiment that technology, when aptly applied to human health, can produce meaningful advancements in disease prevention and management.</a:t>
            </a:r>
            <a:endParaRPr lang="en-IN" dirty="0"/>
          </a:p>
        </p:txBody>
      </p:sp>
    </p:spTree>
    <p:extLst>
      <p:ext uri="{BB962C8B-B14F-4D97-AF65-F5344CB8AC3E}">
        <p14:creationId xmlns:p14="http://schemas.microsoft.com/office/powerpoint/2010/main" val="32767996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3C580-F77C-13C2-2E9F-3CAC6F1BA242}"/>
              </a:ext>
            </a:extLst>
          </p:cNvPr>
          <p:cNvSpPr>
            <a:spLocks noGrp="1"/>
          </p:cNvSpPr>
          <p:nvPr>
            <p:ph type="title"/>
          </p:nvPr>
        </p:nvSpPr>
        <p:spPr>
          <a:xfrm>
            <a:off x="720000" y="466456"/>
            <a:ext cx="7704000" cy="572700"/>
          </a:xfrm>
        </p:spPr>
        <p:txBody>
          <a:bodyPr/>
          <a:lstStyle/>
          <a:p>
            <a:r>
              <a:rPr lang="en-IN" dirty="0"/>
              <a:t>REFERENCES</a:t>
            </a:r>
          </a:p>
        </p:txBody>
      </p:sp>
      <p:sp>
        <p:nvSpPr>
          <p:cNvPr id="3" name="TextBox 2">
            <a:extLst>
              <a:ext uri="{FF2B5EF4-FFF2-40B4-BE49-F238E27FC236}">
                <a16:creationId xmlns:a16="http://schemas.microsoft.com/office/drawing/2014/main" id="{736F64D1-71A5-C22B-7C7C-5A46A48B1D36}"/>
              </a:ext>
            </a:extLst>
          </p:cNvPr>
          <p:cNvSpPr txBox="1"/>
          <p:nvPr/>
        </p:nvSpPr>
        <p:spPr>
          <a:xfrm>
            <a:off x="720000" y="1428751"/>
            <a:ext cx="8009663" cy="3323987"/>
          </a:xfrm>
          <a:prstGeom prst="rect">
            <a:avLst/>
          </a:prstGeom>
          <a:noFill/>
        </p:spPr>
        <p:txBody>
          <a:bodyPr wrap="square" rtlCol="0">
            <a:spAutoFit/>
          </a:bodyPr>
          <a:lstStyle/>
          <a:p>
            <a:pPr marL="285750" indent="-285750">
              <a:buFont typeface="Wingdings" panose="05000000000000000000" pitchFamily="2" charset="2"/>
              <a:buChar char="q"/>
            </a:pPr>
            <a:r>
              <a:rPr lang="en-US" dirty="0"/>
              <a:t>1. Chandrasekhar, N.; Peddakrishna, S. Enhancing Heart Disease Prediction Accuracy through Machine Learning Techniques and Optimization. Processes 2023.</a:t>
            </a:r>
          </a:p>
          <a:p>
            <a:endParaRPr lang="en-US" dirty="0"/>
          </a:p>
          <a:p>
            <a:endParaRPr lang="en-US" dirty="0"/>
          </a:p>
          <a:p>
            <a:pPr marL="285750" indent="-285750">
              <a:buFont typeface="Wingdings" panose="05000000000000000000" pitchFamily="2" charset="2"/>
              <a:buChar char="q"/>
            </a:pPr>
            <a:r>
              <a:rPr lang="en-US" dirty="0"/>
              <a:t>2. Bhatt, C.M.; Patel, P.; Ghetia, T.; Mazzeo, P.L. Effective Heart Disease Prediction Using Machine Learning Techniques. Algorithms 2023.</a:t>
            </a:r>
            <a:br>
              <a:rPr lang="en-US" dirty="0"/>
            </a:b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3. Subramani, S.; Varshney, N.; Anand, M.V. Cardiovascular Diseases Prediction by Machine Learning Incorporation with Deep Learning. Front. Med. 2023.</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4. Jawalkar, A.P.; Swetcha, P.; Manasvi, N. Early Prediction of Heart Disease with Data Analysis Using Supervised Learning with Stochastic Gradient Boosting. SpringOne. 2023.</a:t>
            </a:r>
          </a:p>
          <a:p>
            <a:pPr marL="285750" indent="-285750">
              <a:buFont typeface="Wingdings" panose="05000000000000000000" pitchFamily="2" charset="2"/>
              <a:buChar char="q"/>
            </a:pPr>
            <a:endParaRPr lang="en-IN" dirty="0"/>
          </a:p>
        </p:txBody>
      </p:sp>
    </p:spTree>
    <p:extLst>
      <p:ext uri="{BB962C8B-B14F-4D97-AF65-F5344CB8AC3E}">
        <p14:creationId xmlns:p14="http://schemas.microsoft.com/office/powerpoint/2010/main" val="36559556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33848-75EE-B361-1067-45868D78FAD8}"/>
              </a:ext>
            </a:extLst>
          </p:cNvPr>
          <p:cNvSpPr>
            <a:spLocks noGrp="1"/>
          </p:cNvSpPr>
          <p:nvPr>
            <p:ph type="title"/>
          </p:nvPr>
        </p:nvSpPr>
        <p:spPr>
          <a:xfrm>
            <a:off x="2358899" y="0"/>
            <a:ext cx="4426200" cy="841800"/>
          </a:xfrm>
        </p:spPr>
        <p:txBody>
          <a:bodyPr/>
          <a:lstStyle/>
          <a:p>
            <a:pPr algn="ctr"/>
            <a:r>
              <a:rPr lang="en-IN" dirty="0"/>
              <a:t>CONTRIBUTIONS</a:t>
            </a:r>
          </a:p>
        </p:txBody>
      </p:sp>
      <p:sp>
        <p:nvSpPr>
          <p:cNvPr id="7" name="TextBox 6">
            <a:extLst>
              <a:ext uri="{FF2B5EF4-FFF2-40B4-BE49-F238E27FC236}">
                <a16:creationId xmlns:a16="http://schemas.microsoft.com/office/drawing/2014/main" id="{17949B0C-DAC4-2617-9108-0B0BC3CD1A41}"/>
              </a:ext>
            </a:extLst>
          </p:cNvPr>
          <p:cNvSpPr txBox="1"/>
          <p:nvPr/>
        </p:nvSpPr>
        <p:spPr>
          <a:xfrm>
            <a:off x="82153" y="696114"/>
            <a:ext cx="8979693" cy="4185761"/>
          </a:xfrm>
          <a:prstGeom prst="rect">
            <a:avLst/>
          </a:prstGeom>
          <a:noFill/>
        </p:spPr>
        <p:txBody>
          <a:bodyPr wrap="square" rtlCol="0">
            <a:spAutoFit/>
          </a:bodyPr>
          <a:lstStyle/>
          <a:p>
            <a:r>
              <a:rPr lang="en-US" b="1" dirty="0"/>
              <a:t>Kaspe Aravind Kumar: </a:t>
            </a:r>
            <a:r>
              <a:rPr lang="en-US" dirty="0"/>
              <a:t>Aravind was pivotal in developing the project's codebase. His programming expertise facilitated the creation of robust machine-learning models and algorithms that are the backbone of heart attack prediction analysis.</a:t>
            </a:r>
          </a:p>
          <a:p>
            <a:endParaRPr lang="en-US" dirty="0"/>
          </a:p>
          <a:p>
            <a:r>
              <a:rPr lang="en-US" b="1" dirty="0"/>
              <a:t>Rohith Lanka: </a:t>
            </a:r>
            <a:r>
              <a:rPr lang="en-US" dirty="0"/>
              <a:t>Rohith's proficiency in data visualization brought clarity and insight into the data. His ability to translate complex datasets into comprehensible visual formats was key in identifying patterns and trends that inform our predictions.</a:t>
            </a:r>
          </a:p>
          <a:p>
            <a:endParaRPr lang="en-US" dirty="0"/>
          </a:p>
          <a:p>
            <a:r>
              <a:rPr lang="en-US" b="1" dirty="0"/>
              <a:t>Jyothirmai Kondepudi: </a:t>
            </a:r>
            <a:r>
              <a:rPr lang="en-US" dirty="0"/>
              <a:t>Jyothi excelled in interpreting the outcomes of our analyses. Her deep understanding of the data and the applied machine-learning techniques enabled her to provide clear, insightful interpretations of the models’ results.</a:t>
            </a:r>
          </a:p>
          <a:p>
            <a:endParaRPr lang="en-US" dirty="0"/>
          </a:p>
          <a:p>
            <a:r>
              <a:rPr lang="en-US" b="1" dirty="0"/>
              <a:t>Sai Teja Dugyala: </a:t>
            </a:r>
            <a:r>
              <a:rPr lang="en-US" dirty="0"/>
              <a:t>Sai Teja, alongside Susmith, was instrumental in assembling the PowerPoint presentation. His attention to detail and design sense ensured that the information was presented in an accessible and engaging manner. Also, he played a key role in finalizing the dataset.</a:t>
            </a:r>
          </a:p>
          <a:p>
            <a:endParaRPr lang="en-US" dirty="0"/>
          </a:p>
          <a:p>
            <a:r>
              <a:rPr lang="en-US" b="1" dirty="0"/>
              <a:t>Susmith Kumar Koripelli: </a:t>
            </a:r>
            <a:r>
              <a:rPr lang="en-US" dirty="0"/>
              <a:t>Susmith focused on the PowerPoint presentation's overall structure and narrative flow, ensuring that the progression of slides logically and effectively </a:t>
            </a:r>
            <a:br>
              <a:rPr lang="en-US" dirty="0"/>
            </a:br>
            <a:r>
              <a:rPr lang="en-US" dirty="0"/>
              <a:t>communicated the team's findings and analyses.</a:t>
            </a:r>
          </a:p>
        </p:txBody>
      </p:sp>
    </p:spTree>
    <p:extLst>
      <p:ext uri="{BB962C8B-B14F-4D97-AF65-F5344CB8AC3E}">
        <p14:creationId xmlns:p14="http://schemas.microsoft.com/office/powerpoint/2010/main" val="40662262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 You Red Images – Browse 41,230 Stock Photos, Vectors ...">
            <a:extLst>
              <a:ext uri="{FF2B5EF4-FFF2-40B4-BE49-F238E27FC236}">
                <a16:creationId xmlns:a16="http://schemas.microsoft.com/office/drawing/2014/main" id="{BDB2081E-ADBD-C147-B099-7D5D8227D4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657224"/>
            <a:ext cx="6858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5210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5"/>
          <p:cNvSpPr txBox="1">
            <a:spLocks noGrp="1"/>
          </p:cNvSpPr>
          <p:nvPr>
            <p:ph type="subTitle" idx="9"/>
          </p:nvPr>
        </p:nvSpPr>
        <p:spPr>
          <a:xfrm>
            <a:off x="608960" y="1627839"/>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p>
        </p:txBody>
      </p:sp>
      <p:sp>
        <p:nvSpPr>
          <p:cNvPr id="426" name="Google Shape;426;p35"/>
          <p:cNvSpPr txBox="1">
            <a:spLocks noGrp="1"/>
          </p:cNvSpPr>
          <p:nvPr>
            <p:ph type="subTitle" idx="13"/>
          </p:nvPr>
        </p:nvSpPr>
        <p:spPr>
          <a:xfrm>
            <a:off x="3092170" y="1576024"/>
            <a:ext cx="2765356"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DATA VISUALIZATION</a:t>
            </a:r>
            <a:endParaRPr dirty="0"/>
          </a:p>
        </p:txBody>
      </p:sp>
      <p:sp>
        <p:nvSpPr>
          <p:cNvPr id="430" name="Google Shape;430;p35"/>
          <p:cNvSpPr txBox="1">
            <a:spLocks noGrp="1"/>
          </p:cNvSpPr>
          <p:nvPr>
            <p:ph type="title" idx="3"/>
          </p:nvPr>
        </p:nvSpPr>
        <p:spPr>
          <a:xfrm>
            <a:off x="3984000" y="1179307"/>
            <a:ext cx="5880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436" name="Google Shape;436;p35"/>
          <p:cNvSpPr txBox="1">
            <a:spLocks noGrp="1"/>
          </p:cNvSpPr>
          <p:nvPr>
            <p:ph type="title"/>
          </p:nvPr>
        </p:nvSpPr>
        <p:spPr>
          <a:xfrm>
            <a:off x="720000" y="27757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438" name="Google Shape;438;p35"/>
          <p:cNvSpPr txBox="1">
            <a:spLocks noGrp="1"/>
          </p:cNvSpPr>
          <p:nvPr>
            <p:ph type="title" idx="16"/>
          </p:nvPr>
        </p:nvSpPr>
        <p:spPr>
          <a:xfrm>
            <a:off x="6819509" y="1180029"/>
            <a:ext cx="5880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440" name="Google Shape;440;p35"/>
          <p:cNvSpPr txBox="1">
            <a:spLocks noGrp="1"/>
          </p:cNvSpPr>
          <p:nvPr>
            <p:ph type="subTitle" idx="18"/>
          </p:nvPr>
        </p:nvSpPr>
        <p:spPr>
          <a:xfrm>
            <a:off x="6092499" y="1541107"/>
            <a:ext cx="263002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FEATURE SELECTION</a:t>
            </a:r>
            <a:endParaRPr dirty="0"/>
          </a:p>
        </p:txBody>
      </p:sp>
      <p:sp>
        <p:nvSpPr>
          <p:cNvPr id="6" name="Title 5">
            <a:extLst>
              <a:ext uri="{FF2B5EF4-FFF2-40B4-BE49-F238E27FC236}">
                <a16:creationId xmlns:a16="http://schemas.microsoft.com/office/drawing/2014/main" id="{50DE5549-9607-9A10-8ACF-B940885C25C9}"/>
              </a:ext>
            </a:extLst>
          </p:cNvPr>
          <p:cNvSpPr>
            <a:spLocks noGrp="1"/>
          </p:cNvSpPr>
          <p:nvPr>
            <p:ph type="title" idx="2"/>
          </p:nvPr>
        </p:nvSpPr>
        <p:spPr>
          <a:xfrm>
            <a:off x="1483160" y="1180679"/>
            <a:ext cx="588000" cy="361800"/>
          </a:xfrm>
        </p:spPr>
        <p:txBody>
          <a:bodyPr/>
          <a:lstStyle/>
          <a:p>
            <a:r>
              <a:rPr lang="en-IN" dirty="0"/>
              <a:t>01</a:t>
            </a:r>
          </a:p>
        </p:txBody>
      </p:sp>
      <p:sp>
        <p:nvSpPr>
          <p:cNvPr id="7" name="Google Shape;429;p35">
            <a:extLst>
              <a:ext uri="{FF2B5EF4-FFF2-40B4-BE49-F238E27FC236}">
                <a16:creationId xmlns:a16="http://schemas.microsoft.com/office/drawing/2014/main" id="{1CE705D4-7F75-A858-C1BD-2776A12667A2}"/>
              </a:ext>
            </a:extLst>
          </p:cNvPr>
          <p:cNvSpPr txBox="1">
            <a:spLocks/>
          </p:cNvSpPr>
          <p:nvPr/>
        </p:nvSpPr>
        <p:spPr>
          <a:xfrm>
            <a:off x="1483160" y="2367341"/>
            <a:ext cx="588000" cy="361800"/>
          </a:xfrm>
          <a:prstGeom prst="rect">
            <a:avLst/>
          </a:pr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1pPr>
            <a:lvl2pPr marR="0" lvl="1"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2pPr>
            <a:lvl3pPr marR="0" lvl="2"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3pPr>
            <a:lvl4pPr marR="0" lvl="3"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4pPr>
            <a:lvl5pPr marR="0" lvl="4"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5pPr>
            <a:lvl6pPr marR="0" lvl="5"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6pPr>
            <a:lvl7pPr marR="0" lvl="6"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7pPr>
            <a:lvl8pPr marR="0" lvl="7"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8pPr>
            <a:lvl9pPr marR="0" lvl="8"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9pPr>
          </a:lstStyle>
          <a:p>
            <a:r>
              <a:rPr lang="en" dirty="0"/>
              <a:t>04</a:t>
            </a:r>
          </a:p>
        </p:txBody>
      </p:sp>
      <p:sp>
        <p:nvSpPr>
          <p:cNvPr id="13" name="Google Shape;426;p35">
            <a:extLst>
              <a:ext uri="{FF2B5EF4-FFF2-40B4-BE49-F238E27FC236}">
                <a16:creationId xmlns:a16="http://schemas.microsoft.com/office/drawing/2014/main" id="{34486AE3-E232-1F11-7311-98B0315A915F}"/>
              </a:ext>
            </a:extLst>
          </p:cNvPr>
          <p:cNvSpPr txBox="1">
            <a:spLocks/>
          </p:cNvSpPr>
          <p:nvPr/>
        </p:nvSpPr>
        <p:spPr>
          <a:xfrm>
            <a:off x="394482" y="2729141"/>
            <a:ext cx="2765356"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500" b="0" i="0" u="none" strike="noStrike" cap="none">
                <a:solidFill>
                  <a:schemeClr val="dk2"/>
                </a:solidFill>
                <a:latin typeface="Cuprum Medium"/>
                <a:ea typeface="Cuprum Medium"/>
                <a:cs typeface="Cuprum Medium"/>
                <a:sym typeface="Cuprum Medium"/>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REGRESSION</a:t>
            </a:r>
          </a:p>
        </p:txBody>
      </p:sp>
      <p:sp>
        <p:nvSpPr>
          <p:cNvPr id="2" name="Google Shape;429;p35">
            <a:extLst>
              <a:ext uri="{FF2B5EF4-FFF2-40B4-BE49-F238E27FC236}">
                <a16:creationId xmlns:a16="http://schemas.microsoft.com/office/drawing/2014/main" id="{71109237-9C00-8918-ABFA-EB984166EC57}"/>
              </a:ext>
            </a:extLst>
          </p:cNvPr>
          <p:cNvSpPr txBox="1">
            <a:spLocks/>
          </p:cNvSpPr>
          <p:nvPr/>
        </p:nvSpPr>
        <p:spPr>
          <a:xfrm>
            <a:off x="3984000" y="2367341"/>
            <a:ext cx="588000" cy="361800"/>
          </a:xfrm>
          <a:prstGeom prst="rect">
            <a:avLst/>
          </a:pr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1pPr>
            <a:lvl2pPr marR="0" lvl="1"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2pPr>
            <a:lvl3pPr marR="0" lvl="2"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3pPr>
            <a:lvl4pPr marR="0" lvl="3"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4pPr>
            <a:lvl5pPr marR="0" lvl="4"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5pPr>
            <a:lvl6pPr marR="0" lvl="5"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6pPr>
            <a:lvl7pPr marR="0" lvl="6"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7pPr>
            <a:lvl8pPr marR="0" lvl="7"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8pPr>
            <a:lvl9pPr marR="0" lvl="8"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9pPr>
          </a:lstStyle>
          <a:p>
            <a:r>
              <a:rPr lang="en" dirty="0"/>
              <a:t>05</a:t>
            </a:r>
          </a:p>
        </p:txBody>
      </p:sp>
      <p:sp>
        <p:nvSpPr>
          <p:cNvPr id="4" name="Google Shape;440;p35">
            <a:extLst>
              <a:ext uri="{FF2B5EF4-FFF2-40B4-BE49-F238E27FC236}">
                <a16:creationId xmlns:a16="http://schemas.microsoft.com/office/drawing/2014/main" id="{989EFDC6-9889-ECB2-9D2F-DE3DCCC8EC1B}"/>
              </a:ext>
            </a:extLst>
          </p:cNvPr>
          <p:cNvSpPr txBox="1">
            <a:spLocks/>
          </p:cNvSpPr>
          <p:nvPr/>
        </p:nvSpPr>
        <p:spPr>
          <a:xfrm>
            <a:off x="2962990" y="2732862"/>
            <a:ext cx="2630020"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500" b="0" i="0" u="none" strike="noStrike" cap="none">
                <a:solidFill>
                  <a:schemeClr val="dk2"/>
                </a:solidFill>
                <a:latin typeface="Cuprum Medium"/>
                <a:ea typeface="Cuprum Medium"/>
                <a:cs typeface="Cuprum Medium"/>
                <a:sym typeface="Cuprum Medium"/>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DECISION TREE</a:t>
            </a:r>
          </a:p>
        </p:txBody>
      </p:sp>
      <p:sp>
        <p:nvSpPr>
          <p:cNvPr id="8" name="Google Shape;429;p35">
            <a:extLst>
              <a:ext uri="{FF2B5EF4-FFF2-40B4-BE49-F238E27FC236}">
                <a16:creationId xmlns:a16="http://schemas.microsoft.com/office/drawing/2014/main" id="{C0E89A73-6D10-3E52-9E7E-0DD5E4DEFC2D}"/>
              </a:ext>
            </a:extLst>
          </p:cNvPr>
          <p:cNvSpPr txBox="1">
            <a:spLocks/>
          </p:cNvSpPr>
          <p:nvPr/>
        </p:nvSpPr>
        <p:spPr>
          <a:xfrm>
            <a:off x="6780987" y="2367341"/>
            <a:ext cx="588000" cy="361800"/>
          </a:xfrm>
          <a:prstGeom prst="rect">
            <a:avLst/>
          </a:pr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1pPr>
            <a:lvl2pPr marR="0" lvl="1"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2pPr>
            <a:lvl3pPr marR="0" lvl="2"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3pPr>
            <a:lvl4pPr marR="0" lvl="3"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4pPr>
            <a:lvl5pPr marR="0" lvl="4"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5pPr>
            <a:lvl6pPr marR="0" lvl="5"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6pPr>
            <a:lvl7pPr marR="0" lvl="6"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7pPr>
            <a:lvl8pPr marR="0" lvl="7"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8pPr>
            <a:lvl9pPr marR="0" lvl="8"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9pPr>
          </a:lstStyle>
          <a:p>
            <a:r>
              <a:rPr lang="en" dirty="0"/>
              <a:t>06</a:t>
            </a:r>
          </a:p>
        </p:txBody>
      </p:sp>
      <p:sp>
        <p:nvSpPr>
          <p:cNvPr id="11" name="Google Shape;440;p35">
            <a:extLst>
              <a:ext uri="{FF2B5EF4-FFF2-40B4-BE49-F238E27FC236}">
                <a16:creationId xmlns:a16="http://schemas.microsoft.com/office/drawing/2014/main" id="{E8008F98-E1C5-FAFC-FA4F-F01A2DAB564E}"/>
              </a:ext>
            </a:extLst>
          </p:cNvPr>
          <p:cNvSpPr txBox="1">
            <a:spLocks/>
          </p:cNvSpPr>
          <p:nvPr/>
        </p:nvSpPr>
        <p:spPr>
          <a:xfrm>
            <a:off x="5857526" y="2729141"/>
            <a:ext cx="2630020"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500" b="0" i="0" u="none" strike="noStrike" cap="none">
                <a:solidFill>
                  <a:schemeClr val="dk2"/>
                </a:solidFill>
                <a:latin typeface="Cuprum Medium"/>
                <a:ea typeface="Cuprum Medium"/>
                <a:cs typeface="Cuprum Medium"/>
                <a:sym typeface="Cuprum Medium"/>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KNN &amp; NB</a:t>
            </a:r>
          </a:p>
        </p:txBody>
      </p:sp>
      <p:sp>
        <p:nvSpPr>
          <p:cNvPr id="3" name="Google Shape;429;p35">
            <a:extLst>
              <a:ext uri="{FF2B5EF4-FFF2-40B4-BE49-F238E27FC236}">
                <a16:creationId xmlns:a16="http://schemas.microsoft.com/office/drawing/2014/main" id="{B18ADD28-8890-289C-F5E5-3732770B1502}"/>
              </a:ext>
            </a:extLst>
          </p:cNvPr>
          <p:cNvSpPr txBox="1">
            <a:spLocks/>
          </p:cNvSpPr>
          <p:nvPr/>
        </p:nvSpPr>
        <p:spPr>
          <a:xfrm>
            <a:off x="1483160" y="3474155"/>
            <a:ext cx="588000" cy="361800"/>
          </a:xfrm>
          <a:prstGeom prst="rect">
            <a:avLst/>
          </a:pr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1pPr>
            <a:lvl2pPr marR="0" lvl="1"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2pPr>
            <a:lvl3pPr marR="0" lvl="2"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3pPr>
            <a:lvl4pPr marR="0" lvl="3"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4pPr>
            <a:lvl5pPr marR="0" lvl="4"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5pPr>
            <a:lvl6pPr marR="0" lvl="5"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6pPr>
            <a:lvl7pPr marR="0" lvl="6"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7pPr>
            <a:lvl8pPr marR="0" lvl="7"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8pPr>
            <a:lvl9pPr marR="0" lvl="8"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9pPr>
          </a:lstStyle>
          <a:p>
            <a:r>
              <a:rPr lang="en" dirty="0"/>
              <a:t>07</a:t>
            </a:r>
          </a:p>
        </p:txBody>
      </p:sp>
      <p:sp>
        <p:nvSpPr>
          <p:cNvPr id="5" name="Google Shape;440;p35">
            <a:extLst>
              <a:ext uri="{FF2B5EF4-FFF2-40B4-BE49-F238E27FC236}">
                <a16:creationId xmlns:a16="http://schemas.microsoft.com/office/drawing/2014/main" id="{9DEAA7F7-566F-66BA-B72C-7FFEEFB1297A}"/>
              </a:ext>
            </a:extLst>
          </p:cNvPr>
          <p:cNvSpPr txBox="1">
            <a:spLocks/>
          </p:cNvSpPr>
          <p:nvPr/>
        </p:nvSpPr>
        <p:spPr>
          <a:xfrm>
            <a:off x="462150" y="3850107"/>
            <a:ext cx="2630020"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500" b="0" i="0" u="none" strike="noStrike" cap="none">
                <a:solidFill>
                  <a:schemeClr val="dk2"/>
                </a:solidFill>
                <a:latin typeface="Cuprum Medium"/>
                <a:ea typeface="Cuprum Medium"/>
                <a:cs typeface="Cuprum Medium"/>
                <a:sym typeface="Cuprum Medium"/>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SVM GRAPHS</a:t>
            </a:r>
          </a:p>
        </p:txBody>
      </p:sp>
      <p:sp>
        <p:nvSpPr>
          <p:cNvPr id="9" name="Google Shape;429;p35">
            <a:extLst>
              <a:ext uri="{FF2B5EF4-FFF2-40B4-BE49-F238E27FC236}">
                <a16:creationId xmlns:a16="http://schemas.microsoft.com/office/drawing/2014/main" id="{5A0B1C3A-7A02-04FD-A9FA-EA7FD7FE8D19}"/>
              </a:ext>
            </a:extLst>
          </p:cNvPr>
          <p:cNvSpPr txBox="1">
            <a:spLocks/>
          </p:cNvSpPr>
          <p:nvPr/>
        </p:nvSpPr>
        <p:spPr>
          <a:xfrm>
            <a:off x="3984000" y="3474155"/>
            <a:ext cx="588000" cy="361800"/>
          </a:xfrm>
          <a:prstGeom prst="rect">
            <a:avLst/>
          </a:pr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1pPr>
            <a:lvl2pPr marR="0" lvl="1"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2pPr>
            <a:lvl3pPr marR="0" lvl="2"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3pPr>
            <a:lvl4pPr marR="0" lvl="3"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4pPr>
            <a:lvl5pPr marR="0" lvl="4"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5pPr>
            <a:lvl6pPr marR="0" lvl="5"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6pPr>
            <a:lvl7pPr marR="0" lvl="6"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7pPr>
            <a:lvl8pPr marR="0" lvl="7"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8pPr>
            <a:lvl9pPr marR="0" lvl="8"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9pPr>
          </a:lstStyle>
          <a:p>
            <a:r>
              <a:rPr lang="en" dirty="0"/>
              <a:t>08</a:t>
            </a:r>
          </a:p>
        </p:txBody>
      </p:sp>
      <p:sp>
        <p:nvSpPr>
          <p:cNvPr id="10" name="Google Shape;429;p35">
            <a:extLst>
              <a:ext uri="{FF2B5EF4-FFF2-40B4-BE49-F238E27FC236}">
                <a16:creationId xmlns:a16="http://schemas.microsoft.com/office/drawing/2014/main" id="{EB16B522-AC91-7183-ABFE-9E0588C8C366}"/>
              </a:ext>
            </a:extLst>
          </p:cNvPr>
          <p:cNvSpPr txBox="1">
            <a:spLocks/>
          </p:cNvSpPr>
          <p:nvPr/>
        </p:nvSpPr>
        <p:spPr>
          <a:xfrm>
            <a:off x="6819509" y="3474155"/>
            <a:ext cx="588000" cy="361800"/>
          </a:xfrm>
          <a:prstGeom prst="rect">
            <a:avLst/>
          </a:pr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1pPr>
            <a:lvl2pPr marR="0" lvl="1"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2pPr>
            <a:lvl3pPr marR="0" lvl="2"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3pPr>
            <a:lvl4pPr marR="0" lvl="3"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4pPr>
            <a:lvl5pPr marR="0" lvl="4"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5pPr>
            <a:lvl6pPr marR="0" lvl="5"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6pPr>
            <a:lvl7pPr marR="0" lvl="6"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7pPr>
            <a:lvl8pPr marR="0" lvl="7"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8pPr>
            <a:lvl9pPr marR="0" lvl="8" algn="ctr" rtl="0">
              <a:lnSpc>
                <a:spcPct val="100000"/>
              </a:lnSpc>
              <a:spcBef>
                <a:spcPts val="0"/>
              </a:spcBef>
              <a:spcAft>
                <a:spcPts val="0"/>
              </a:spcAft>
              <a:buClr>
                <a:schemeClr val="lt1"/>
              </a:buClr>
              <a:buSzPts val="3000"/>
              <a:buFont typeface="Cuprum"/>
              <a:buNone/>
              <a:defRPr sz="3000" b="1" i="0" u="none" strike="noStrike" cap="none">
                <a:solidFill>
                  <a:schemeClr val="lt1"/>
                </a:solidFill>
                <a:latin typeface="Cuprum"/>
                <a:ea typeface="Cuprum"/>
                <a:cs typeface="Cuprum"/>
                <a:sym typeface="Cuprum"/>
              </a:defRPr>
            </a:lvl9pPr>
          </a:lstStyle>
          <a:p>
            <a:r>
              <a:rPr lang="en" dirty="0"/>
              <a:t>09</a:t>
            </a:r>
          </a:p>
        </p:txBody>
      </p:sp>
      <p:sp>
        <p:nvSpPr>
          <p:cNvPr id="12" name="Google Shape;440;p35">
            <a:extLst>
              <a:ext uri="{FF2B5EF4-FFF2-40B4-BE49-F238E27FC236}">
                <a16:creationId xmlns:a16="http://schemas.microsoft.com/office/drawing/2014/main" id="{1CC865D0-B938-5E34-EB33-B88DA9A65CCB}"/>
              </a:ext>
            </a:extLst>
          </p:cNvPr>
          <p:cNvSpPr txBox="1">
            <a:spLocks/>
          </p:cNvSpPr>
          <p:nvPr/>
        </p:nvSpPr>
        <p:spPr>
          <a:xfrm>
            <a:off x="3092170" y="4249991"/>
            <a:ext cx="2630020"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500" b="0" i="0" u="none" strike="noStrike" cap="none">
                <a:solidFill>
                  <a:schemeClr val="dk2"/>
                </a:solidFill>
                <a:latin typeface="Cuprum Medium"/>
                <a:ea typeface="Cuprum Medium"/>
                <a:cs typeface="Cuprum Medium"/>
                <a:sym typeface="Cuprum Medium"/>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RANDOM FOREST &amp; REGULARIZATION</a:t>
            </a:r>
          </a:p>
        </p:txBody>
      </p:sp>
      <p:sp>
        <p:nvSpPr>
          <p:cNvPr id="14" name="Google Shape;440;p35">
            <a:extLst>
              <a:ext uri="{FF2B5EF4-FFF2-40B4-BE49-F238E27FC236}">
                <a16:creationId xmlns:a16="http://schemas.microsoft.com/office/drawing/2014/main" id="{D726107D-AF20-2311-FD57-884F181594B2}"/>
              </a:ext>
            </a:extLst>
          </p:cNvPr>
          <p:cNvSpPr txBox="1">
            <a:spLocks/>
          </p:cNvSpPr>
          <p:nvPr/>
        </p:nvSpPr>
        <p:spPr>
          <a:xfrm>
            <a:off x="5798499" y="3853769"/>
            <a:ext cx="2630020"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500" b="0" i="0" u="none" strike="noStrike" cap="none">
                <a:solidFill>
                  <a:schemeClr val="dk2"/>
                </a:solidFill>
                <a:latin typeface="Cuprum Medium"/>
                <a:ea typeface="Cuprum Medium"/>
                <a:cs typeface="Cuprum Medium"/>
                <a:sym typeface="Cuprum Medium"/>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CONCLUSION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6"/>
          <p:cNvSpPr txBox="1">
            <a:spLocks noGrp="1"/>
          </p:cNvSpPr>
          <p:nvPr>
            <p:ph type="title"/>
          </p:nvPr>
        </p:nvSpPr>
        <p:spPr>
          <a:xfrm>
            <a:off x="1458125" y="3184000"/>
            <a:ext cx="62277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—CARLY FIORINA</a:t>
            </a:r>
            <a:endParaRPr dirty="0"/>
          </a:p>
        </p:txBody>
      </p:sp>
      <p:sp>
        <p:nvSpPr>
          <p:cNvPr id="446" name="Google Shape;446;p36"/>
          <p:cNvSpPr txBox="1">
            <a:spLocks noGrp="1"/>
          </p:cNvSpPr>
          <p:nvPr>
            <p:ph type="subTitle" idx="1"/>
          </p:nvPr>
        </p:nvSpPr>
        <p:spPr>
          <a:xfrm>
            <a:off x="1458125" y="750800"/>
            <a:ext cx="6227700" cy="226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t>
            </a:r>
            <a:r>
              <a:rPr lang="en-US" b="0" i="0" dirty="0">
                <a:solidFill>
                  <a:srgbClr val="374151"/>
                </a:solidFill>
                <a:effectLst/>
                <a:latin typeface="Söhne"/>
              </a:rPr>
              <a:t>The goal is to turn data into information, and information into insight</a:t>
            </a:r>
            <a:r>
              <a:rPr lang="en" dirty="0"/>
              <a:t>.”</a:t>
            </a:r>
            <a:endParaRPr dirty="0"/>
          </a:p>
        </p:txBody>
      </p:sp>
      <p:pic>
        <p:nvPicPr>
          <p:cNvPr id="447" name="Google Shape;447;p36"/>
          <p:cNvPicPr preferRelativeResize="0"/>
          <p:nvPr/>
        </p:nvPicPr>
        <p:blipFill>
          <a:blip r:embed="rId3">
            <a:alphaModFix/>
          </a:blip>
          <a:stretch>
            <a:fillRect/>
          </a:stretch>
        </p:blipFill>
        <p:spPr>
          <a:xfrm>
            <a:off x="6754063" y="3099350"/>
            <a:ext cx="1566199" cy="1401501"/>
          </a:xfrm>
          <a:prstGeom prst="rect">
            <a:avLst/>
          </a:prstGeom>
          <a:noFill/>
          <a:ln>
            <a:noFill/>
          </a:ln>
        </p:spPr>
      </p:pic>
      <p:pic>
        <p:nvPicPr>
          <p:cNvPr id="448" name="Google Shape;448;p36"/>
          <p:cNvPicPr preferRelativeResize="0"/>
          <p:nvPr/>
        </p:nvPicPr>
        <p:blipFill>
          <a:blip r:embed="rId3">
            <a:alphaModFix/>
          </a:blip>
          <a:stretch>
            <a:fillRect/>
          </a:stretch>
        </p:blipFill>
        <p:spPr>
          <a:xfrm flipH="1">
            <a:off x="823738" y="3099350"/>
            <a:ext cx="1566199" cy="1401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37"/>
          <p:cNvSpPr txBox="1">
            <a:spLocks noGrp="1"/>
          </p:cNvSpPr>
          <p:nvPr>
            <p:ph type="title"/>
          </p:nvPr>
        </p:nvSpPr>
        <p:spPr>
          <a:xfrm>
            <a:off x="4002775" y="1025888"/>
            <a:ext cx="44262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INTRODUCTION</a:t>
            </a:r>
            <a:endParaRPr dirty="0"/>
          </a:p>
        </p:txBody>
      </p:sp>
      <p:sp>
        <p:nvSpPr>
          <p:cNvPr id="454" name="Google Shape;454;p37"/>
          <p:cNvSpPr txBox="1">
            <a:spLocks noGrp="1"/>
          </p:cNvSpPr>
          <p:nvPr>
            <p:ph type="subTitle" idx="1"/>
          </p:nvPr>
        </p:nvSpPr>
        <p:spPr>
          <a:xfrm>
            <a:off x="3441126" y="2086398"/>
            <a:ext cx="5067080" cy="14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374151"/>
                </a:solidFill>
                <a:effectLst/>
                <a:latin typeface="Söhne"/>
              </a:rPr>
              <a:t>In the realm of healthcare, where each heartbeat tells a unique story, we embark on a journey that merges cutting-edge technology with human well-being. Today, we delve into the realm of Heart Attack Prediction through the lens of Machine Learning – a pioneering approach that holds the promise of transforming the way we detect, prevent, and manage cardiovascular risks.</a:t>
            </a:r>
            <a:endParaRPr dirty="0">
              <a:latin typeface="Söhne"/>
            </a:endParaRPr>
          </a:p>
          <a:p>
            <a:pPr marL="0" lvl="0" indent="0" algn="r" rtl="0">
              <a:spcBef>
                <a:spcPts val="0"/>
              </a:spcBef>
              <a:spcAft>
                <a:spcPts val="0"/>
              </a:spcAft>
              <a:buNone/>
            </a:pPr>
            <a:endParaRPr dirty="0"/>
          </a:p>
        </p:txBody>
      </p:sp>
      <p:pic>
        <p:nvPicPr>
          <p:cNvPr id="455" name="Google Shape;455;p37"/>
          <p:cNvPicPr preferRelativeResize="0"/>
          <p:nvPr/>
        </p:nvPicPr>
        <p:blipFill>
          <a:blip r:embed="rId3">
            <a:alphaModFix/>
          </a:blip>
          <a:stretch>
            <a:fillRect/>
          </a:stretch>
        </p:blipFill>
        <p:spPr>
          <a:xfrm flipH="1">
            <a:off x="715099" y="540125"/>
            <a:ext cx="2726026" cy="4063252"/>
          </a:xfrm>
          <a:prstGeom prst="rect">
            <a:avLst/>
          </a:prstGeom>
          <a:noFill/>
          <a:ln>
            <a:noFill/>
          </a:ln>
        </p:spPr>
      </p:pic>
      <p:grpSp>
        <p:nvGrpSpPr>
          <p:cNvPr id="456" name="Google Shape;456;p37"/>
          <p:cNvGrpSpPr/>
          <p:nvPr/>
        </p:nvGrpSpPr>
        <p:grpSpPr>
          <a:xfrm flipH="1">
            <a:off x="3126400" y="1756425"/>
            <a:ext cx="5191000" cy="312925"/>
            <a:chOff x="820725" y="2504450"/>
            <a:chExt cx="5191000" cy="312925"/>
          </a:xfrm>
        </p:grpSpPr>
        <p:cxnSp>
          <p:nvCxnSpPr>
            <p:cNvPr id="457" name="Google Shape;457;p37"/>
            <p:cNvCxnSpPr/>
            <p:nvPr/>
          </p:nvCxnSpPr>
          <p:spPr>
            <a:xfrm>
              <a:off x="820725" y="2712413"/>
              <a:ext cx="4704000" cy="0"/>
            </a:xfrm>
            <a:prstGeom prst="straightConnector1">
              <a:avLst/>
            </a:prstGeom>
            <a:noFill/>
            <a:ln w="19050" cap="flat" cmpd="sng">
              <a:solidFill>
                <a:srgbClr val="157A9E"/>
              </a:solidFill>
              <a:prstDash val="solid"/>
              <a:round/>
              <a:headEnd type="none" w="med" len="med"/>
              <a:tailEnd type="none" w="med" len="med"/>
            </a:ln>
          </p:spPr>
        </p:cxnSp>
        <p:sp>
          <p:nvSpPr>
            <p:cNvPr id="458" name="Google Shape;458;p37"/>
            <p:cNvSpPr/>
            <p:nvPr/>
          </p:nvSpPr>
          <p:spPr>
            <a:xfrm>
              <a:off x="5492575" y="2504450"/>
              <a:ext cx="519150" cy="312925"/>
            </a:xfrm>
            <a:custGeom>
              <a:avLst/>
              <a:gdLst/>
              <a:ahLst/>
              <a:cxnLst/>
              <a:rect l="l" t="t" r="r" b="b"/>
              <a:pathLst>
                <a:path w="20766" h="12517" extrusionOk="0">
                  <a:moveTo>
                    <a:pt x="8910" y="1"/>
                  </a:moveTo>
                  <a:cubicBezTo>
                    <a:pt x="8897" y="1"/>
                    <a:pt x="8884" y="2"/>
                    <a:pt x="8871" y="3"/>
                  </a:cubicBezTo>
                  <a:cubicBezTo>
                    <a:pt x="8669" y="15"/>
                    <a:pt x="8514" y="182"/>
                    <a:pt x="8514" y="372"/>
                  </a:cubicBezTo>
                  <a:lnTo>
                    <a:pt x="8323" y="9481"/>
                  </a:lnTo>
                  <a:lnTo>
                    <a:pt x="8073" y="8278"/>
                  </a:lnTo>
                  <a:cubicBezTo>
                    <a:pt x="8038" y="8088"/>
                    <a:pt x="7871" y="7957"/>
                    <a:pt x="7692" y="7957"/>
                  </a:cubicBezTo>
                  <a:lnTo>
                    <a:pt x="5299" y="7957"/>
                  </a:lnTo>
                  <a:lnTo>
                    <a:pt x="3573" y="5623"/>
                  </a:lnTo>
                  <a:cubicBezTo>
                    <a:pt x="3513" y="5528"/>
                    <a:pt x="3406" y="5480"/>
                    <a:pt x="3311" y="5480"/>
                  </a:cubicBezTo>
                  <a:lnTo>
                    <a:pt x="3096" y="5480"/>
                  </a:lnTo>
                  <a:lnTo>
                    <a:pt x="1049" y="7980"/>
                  </a:lnTo>
                  <a:lnTo>
                    <a:pt x="1" y="7980"/>
                  </a:lnTo>
                  <a:lnTo>
                    <a:pt x="1" y="8659"/>
                  </a:lnTo>
                  <a:lnTo>
                    <a:pt x="1180" y="8659"/>
                  </a:lnTo>
                  <a:lnTo>
                    <a:pt x="1370" y="8647"/>
                  </a:lnTo>
                  <a:lnTo>
                    <a:pt x="3251" y="6349"/>
                  </a:lnTo>
                  <a:lnTo>
                    <a:pt x="4835" y="8492"/>
                  </a:lnTo>
                  <a:lnTo>
                    <a:pt x="4978" y="8647"/>
                  </a:lnTo>
                  <a:lnTo>
                    <a:pt x="7442" y="8647"/>
                  </a:lnTo>
                  <a:lnTo>
                    <a:pt x="8192" y="12207"/>
                  </a:lnTo>
                  <a:cubicBezTo>
                    <a:pt x="8216" y="12386"/>
                    <a:pt x="8383" y="12517"/>
                    <a:pt x="8561" y="12517"/>
                  </a:cubicBezTo>
                  <a:lnTo>
                    <a:pt x="8585" y="12517"/>
                  </a:lnTo>
                  <a:cubicBezTo>
                    <a:pt x="8800" y="12493"/>
                    <a:pt x="8942" y="12338"/>
                    <a:pt x="8942" y="12136"/>
                  </a:cubicBezTo>
                  <a:lnTo>
                    <a:pt x="9097" y="5468"/>
                  </a:lnTo>
                  <a:lnTo>
                    <a:pt x="9383" y="8373"/>
                  </a:lnTo>
                  <a:cubicBezTo>
                    <a:pt x="9395" y="8564"/>
                    <a:pt x="9562" y="8719"/>
                    <a:pt x="9752" y="8719"/>
                  </a:cubicBezTo>
                  <a:lnTo>
                    <a:pt x="14145" y="8719"/>
                  </a:lnTo>
                  <a:lnTo>
                    <a:pt x="16408" y="11171"/>
                  </a:lnTo>
                  <a:cubicBezTo>
                    <a:pt x="16479" y="11243"/>
                    <a:pt x="16598" y="11290"/>
                    <a:pt x="16717" y="11290"/>
                  </a:cubicBezTo>
                  <a:lnTo>
                    <a:pt x="16908" y="11266"/>
                  </a:lnTo>
                  <a:lnTo>
                    <a:pt x="18979" y="8076"/>
                  </a:lnTo>
                  <a:lnTo>
                    <a:pt x="19408" y="8540"/>
                  </a:lnTo>
                  <a:lnTo>
                    <a:pt x="19539" y="8659"/>
                  </a:lnTo>
                  <a:lnTo>
                    <a:pt x="20765" y="8659"/>
                  </a:lnTo>
                  <a:lnTo>
                    <a:pt x="20765" y="7980"/>
                  </a:lnTo>
                  <a:lnTo>
                    <a:pt x="19813" y="7980"/>
                  </a:lnTo>
                  <a:lnTo>
                    <a:pt x="19194" y="7337"/>
                  </a:lnTo>
                  <a:cubicBezTo>
                    <a:pt x="19119" y="7273"/>
                    <a:pt x="19025" y="7228"/>
                    <a:pt x="18921" y="7228"/>
                  </a:cubicBezTo>
                  <a:cubicBezTo>
                    <a:pt x="18909" y="7228"/>
                    <a:pt x="18896" y="7229"/>
                    <a:pt x="18884" y="7230"/>
                  </a:cubicBezTo>
                  <a:lnTo>
                    <a:pt x="18694" y="7266"/>
                  </a:lnTo>
                  <a:lnTo>
                    <a:pt x="16646" y="10433"/>
                  </a:lnTo>
                  <a:lnTo>
                    <a:pt x="14538" y="8159"/>
                  </a:lnTo>
                  <a:lnTo>
                    <a:pt x="14407" y="8040"/>
                  </a:lnTo>
                  <a:lnTo>
                    <a:pt x="10014" y="8040"/>
                  </a:lnTo>
                  <a:lnTo>
                    <a:pt x="9276" y="337"/>
                  </a:lnTo>
                  <a:cubicBezTo>
                    <a:pt x="9265" y="158"/>
                    <a:pt x="9097" y="1"/>
                    <a:pt x="8910" y="1"/>
                  </a:cubicBezTo>
                  <a:close/>
                </a:path>
              </a:pathLst>
            </a:custGeom>
            <a:solidFill>
              <a:srgbClr val="157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pic>
        <p:nvPicPr>
          <p:cNvPr id="466" name="Google Shape;466;p38"/>
          <p:cNvPicPr preferRelativeResize="0"/>
          <p:nvPr/>
        </p:nvPicPr>
        <p:blipFill rotWithShape="1">
          <a:blip r:embed="rId3">
            <a:alphaModFix/>
          </a:blip>
          <a:srcRect l="4978" t="16540" r="4987" b="16547"/>
          <a:stretch/>
        </p:blipFill>
        <p:spPr>
          <a:xfrm>
            <a:off x="6180901" y="624399"/>
            <a:ext cx="2963099" cy="3894702"/>
          </a:xfrm>
          <a:prstGeom prst="rect">
            <a:avLst/>
          </a:prstGeom>
          <a:noFill/>
          <a:ln>
            <a:noFill/>
          </a:ln>
        </p:spPr>
      </p:pic>
      <p:sp>
        <p:nvSpPr>
          <p:cNvPr id="10" name="TextBox 9">
            <a:extLst>
              <a:ext uri="{FF2B5EF4-FFF2-40B4-BE49-F238E27FC236}">
                <a16:creationId xmlns:a16="http://schemas.microsoft.com/office/drawing/2014/main" id="{6DEA8B15-B034-9865-9FA8-A3B76A2C3648}"/>
              </a:ext>
            </a:extLst>
          </p:cNvPr>
          <p:cNvSpPr txBox="1"/>
          <p:nvPr/>
        </p:nvSpPr>
        <p:spPr>
          <a:xfrm>
            <a:off x="514350" y="231984"/>
            <a:ext cx="4456669" cy="784830"/>
          </a:xfrm>
          <a:prstGeom prst="rect">
            <a:avLst/>
          </a:prstGeom>
          <a:noFill/>
        </p:spPr>
        <p:txBody>
          <a:bodyPr wrap="none" rtlCol="0">
            <a:spAutoFit/>
          </a:bodyPr>
          <a:lstStyle/>
          <a:p>
            <a:r>
              <a:rPr lang="en-IN" sz="4500" b="1" dirty="0">
                <a:solidFill>
                  <a:schemeClr val="lt2"/>
                </a:solidFill>
                <a:latin typeface="Cuprum"/>
                <a:sym typeface="Cuprum"/>
              </a:rPr>
              <a:t>DATA DESCRIPTION</a:t>
            </a:r>
          </a:p>
        </p:txBody>
      </p:sp>
      <p:sp>
        <p:nvSpPr>
          <p:cNvPr id="11" name="TextBox 10">
            <a:extLst>
              <a:ext uri="{FF2B5EF4-FFF2-40B4-BE49-F238E27FC236}">
                <a16:creationId xmlns:a16="http://schemas.microsoft.com/office/drawing/2014/main" id="{3BD40065-8CC4-3EF6-335E-8E7A434A04C9}"/>
              </a:ext>
            </a:extLst>
          </p:cNvPr>
          <p:cNvSpPr txBox="1"/>
          <p:nvPr/>
        </p:nvSpPr>
        <p:spPr>
          <a:xfrm>
            <a:off x="514350" y="1011417"/>
            <a:ext cx="5607844" cy="3046988"/>
          </a:xfrm>
          <a:prstGeom prst="rect">
            <a:avLst/>
          </a:prstGeom>
          <a:noFill/>
        </p:spPr>
        <p:txBody>
          <a:bodyPr wrap="square" rtlCol="0">
            <a:spAutoFit/>
          </a:bodyPr>
          <a:lstStyle/>
          <a:p>
            <a:r>
              <a:rPr lang="en-US" sz="1600" b="0" i="1" dirty="0">
                <a:solidFill>
                  <a:srgbClr val="374151"/>
                </a:solidFill>
                <a:effectLst/>
                <a:latin typeface="Söhne"/>
              </a:rPr>
              <a:t>This dataset, compiled in 1988, comprises information from four distinct databases: Cleveland, Hungary, Switzerland, and Long Beach V. It encompasses 76 attributes. While it is extensive, this dataset has been predominantly utilized in published experiments focusing on a subset of 14 key features. The critical "target" field denotes the percentage of heart attack risk in patients.</a:t>
            </a:r>
            <a:r>
              <a:rPr lang="en-US" sz="1100" b="0" i="1" dirty="0">
                <a:solidFill>
                  <a:srgbClr val="374151"/>
                </a:solidFill>
                <a:effectLst/>
                <a:latin typeface="Söhne"/>
              </a:rPr>
              <a:t> </a:t>
            </a:r>
          </a:p>
          <a:p>
            <a:endParaRPr lang="en-US" sz="1600" i="1" dirty="0">
              <a:solidFill>
                <a:srgbClr val="374151"/>
              </a:solidFill>
              <a:latin typeface="Söhne"/>
            </a:endParaRPr>
          </a:p>
          <a:p>
            <a:r>
              <a:rPr lang="en-US" sz="1600" i="1" dirty="0">
                <a:solidFill>
                  <a:srgbClr val="374151"/>
                </a:solidFill>
                <a:latin typeface="Söhne"/>
              </a:rPr>
              <a:t>In this presentation, we unravel the intricacies of heart attack prediction, exploring how machine learning tools can revolutionize risk assessment.</a:t>
            </a:r>
          </a:p>
          <a:p>
            <a:r>
              <a:rPr lang="en-US" sz="1600" i="1" dirty="0">
                <a:solidFill>
                  <a:srgbClr val="374151"/>
                </a:solidFill>
                <a:latin typeface="Söhne"/>
              </a:rPr>
              <a:t>Dataset Link: </a:t>
            </a:r>
            <a:r>
              <a:rPr lang="en-US" sz="1600" i="1" dirty="0">
                <a:solidFill>
                  <a:schemeClr val="bg2">
                    <a:lumMod val="60000"/>
                    <a:lumOff val="40000"/>
                  </a:schemeClr>
                </a:solidFill>
                <a:latin typeface="Söhne"/>
                <a:hlinkClick r:id="rId4">
                  <a:extLst>
                    <a:ext uri="{A12FA001-AC4F-418D-AE19-62706E023703}">
                      <ahyp:hlinkClr xmlns:ahyp="http://schemas.microsoft.com/office/drawing/2018/hyperlinkcolor" val="tx"/>
                    </a:ext>
                  </a:extLst>
                </a:hlinkClick>
              </a:rPr>
              <a:t>https://www.kaggle.com/datasets/juledz/heart-attack-prediction/data</a:t>
            </a:r>
            <a:endParaRPr lang="en-IN" sz="1600" i="1" dirty="0">
              <a:solidFill>
                <a:schemeClr val="bg2">
                  <a:lumMod val="60000"/>
                  <a:lumOff val="40000"/>
                </a:schemeClr>
              </a:solidFill>
              <a:latin typeface="Söhn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B15A2-7695-EE96-55C6-5130E42F73F3}"/>
              </a:ext>
            </a:extLst>
          </p:cNvPr>
          <p:cNvSpPr>
            <a:spLocks noGrp="1"/>
          </p:cNvSpPr>
          <p:nvPr>
            <p:ph type="title"/>
          </p:nvPr>
        </p:nvSpPr>
        <p:spPr>
          <a:xfrm>
            <a:off x="441702" y="102125"/>
            <a:ext cx="7704000" cy="572700"/>
          </a:xfrm>
        </p:spPr>
        <p:txBody>
          <a:bodyPr/>
          <a:lstStyle/>
          <a:p>
            <a:r>
              <a:rPr lang="en-IN" sz="4500" b="1" dirty="0">
                <a:solidFill>
                  <a:schemeClr val="lt2"/>
                </a:solidFill>
                <a:latin typeface="Cuprum"/>
                <a:sym typeface="Cuprum"/>
              </a:rPr>
              <a:t>DATA ATTRIBUTES</a:t>
            </a:r>
            <a:endParaRPr lang="en-IN" sz="4500" dirty="0"/>
          </a:p>
        </p:txBody>
      </p:sp>
      <p:sp>
        <p:nvSpPr>
          <p:cNvPr id="3" name="TextBox 2">
            <a:extLst>
              <a:ext uri="{FF2B5EF4-FFF2-40B4-BE49-F238E27FC236}">
                <a16:creationId xmlns:a16="http://schemas.microsoft.com/office/drawing/2014/main" id="{1915F12E-4E17-655E-2EB8-D827EECF9392}"/>
              </a:ext>
            </a:extLst>
          </p:cNvPr>
          <p:cNvSpPr txBox="1"/>
          <p:nvPr/>
        </p:nvSpPr>
        <p:spPr>
          <a:xfrm>
            <a:off x="505996" y="853977"/>
            <a:ext cx="8260595" cy="4108817"/>
          </a:xfrm>
          <a:prstGeom prst="rect">
            <a:avLst/>
          </a:prstGeom>
          <a:noFill/>
        </p:spPr>
        <p:txBody>
          <a:bodyPr wrap="square" rtlCol="0">
            <a:spAutoFit/>
          </a:bodyPr>
          <a:lstStyle/>
          <a:p>
            <a:pPr algn="l">
              <a:spcAft>
                <a:spcPts val="600"/>
              </a:spcAft>
              <a:buFont typeface="+mj-lt"/>
              <a:buAutoNum type="arabicPeriod"/>
            </a:pPr>
            <a:r>
              <a:rPr lang="en-US" b="1" i="0" dirty="0">
                <a:solidFill>
                  <a:srgbClr val="374151"/>
                </a:solidFill>
                <a:effectLst/>
                <a:latin typeface="Söhne"/>
              </a:rPr>
              <a:t> Age:</a:t>
            </a:r>
            <a:r>
              <a:rPr lang="en-US" b="0" i="0" dirty="0">
                <a:solidFill>
                  <a:srgbClr val="374151"/>
                </a:solidFill>
                <a:effectLst/>
                <a:latin typeface="Söhne"/>
              </a:rPr>
              <a:t> Numeric (e.g., 52) - The age of the patient.</a:t>
            </a:r>
          </a:p>
          <a:p>
            <a:pPr algn="l">
              <a:spcAft>
                <a:spcPts val="600"/>
              </a:spcAft>
              <a:buFont typeface="+mj-lt"/>
              <a:buAutoNum type="arabicPeriod"/>
            </a:pPr>
            <a:r>
              <a:rPr lang="en-US" b="1" i="0" dirty="0">
                <a:solidFill>
                  <a:srgbClr val="374151"/>
                </a:solidFill>
                <a:effectLst/>
                <a:latin typeface="Söhne"/>
              </a:rPr>
              <a:t> Sex:</a:t>
            </a:r>
            <a:r>
              <a:rPr lang="en-US" b="0" i="0" dirty="0">
                <a:solidFill>
                  <a:srgbClr val="374151"/>
                </a:solidFill>
                <a:effectLst/>
                <a:latin typeface="Söhne"/>
              </a:rPr>
              <a:t> Categorical (0: Female, 1: Male) - Gender of the patient.</a:t>
            </a:r>
          </a:p>
          <a:p>
            <a:pPr algn="l">
              <a:spcAft>
                <a:spcPts val="600"/>
              </a:spcAft>
              <a:buFont typeface="+mj-lt"/>
              <a:buAutoNum type="arabicPeriod"/>
            </a:pPr>
            <a:r>
              <a:rPr lang="en-US" b="1" i="0" dirty="0">
                <a:solidFill>
                  <a:srgbClr val="374151"/>
                </a:solidFill>
                <a:effectLst/>
                <a:latin typeface="Söhne"/>
              </a:rPr>
              <a:t> Chest Pain Type:</a:t>
            </a:r>
            <a:r>
              <a:rPr lang="en-US" b="0" i="0" dirty="0">
                <a:solidFill>
                  <a:srgbClr val="374151"/>
                </a:solidFill>
                <a:effectLst/>
                <a:latin typeface="Söhne"/>
              </a:rPr>
              <a:t> The type of chest pain reported by the patient.</a:t>
            </a:r>
          </a:p>
          <a:p>
            <a:pPr algn="l">
              <a:spcAft>
                <a:spcPts val="600"/>
              </a:spcAft>
              <a:buFont typeface="+mj-lt"/>
              <a:buAutoNum type="arabicPeriod"/>
            </a:pPr>
            <a:r>
              <a:rPr lang="en-US" b="1" i="0" dirty="0">
                <a:solidFill>
                  <a:srgbClr val="374151"/>
                </a:solidFill>
                <a:effectLst/>
                <a:latin typeface="Söhne"/>
              </a:rPr>
              <a:t> Resting Blood Pressure:</a:t>
            </a:r>
            <a:r>
              <a:rPr lang="en-US" b="0" i="0" dirty="0">
                <a:solidFill>
                  <a:srgbClr val="374151"/>
                </a:solidFill>
                <a:effectLst/>
                <a:latin typeface="Söhne"/>
              </a:rPr>
              <a:t> Numeric - The resting blood pressure of the patient.</a:t>
            </a:r>
          </a:p>
          <a:p>
            <a:pPr algn="l">
              <a:spcAft>
                <a:spcPts val="600"/>
              </a:spcAft>
              <a:buFont typeface="+mj-lt"/>
              <a:buAutoNum type="arabicPeriod"/>
            </a:pPr>
            <a:r>
              <a:rPr lang="en-US" b="1" i="0" dirty="0">
                <a:solidFill>
                  <a:srgbClr val="374151"/>
                </a:solidFill>
                <a:effectLst/>
                <a:latin typeface="Söhne"/>
              </a:rPr>
              <a:t> Serum Cholesterol:</a:t>
            </a:r>
            <a:r>
              <a:rPr lang="en-US" b="0" i="0" dirty="0">
                <a:solidFill>
                  <a:srgbClr val="374151"/>
                </a:solidFill>
                <a:effectLst/>
                <a:latin typeface="Söhne"/>
              </a:rPr>
              <a:t> Numeric in mg/dL (e.g., 212) - Serum cholesterol level in milligrams per deciliter.</a:t>
            </a:r>
          </a:p>
          <a:p>
            <a:pPr algn="l">
              <a:spcAft>
                <a:spcPts val="600"/>
              </a:spcAft>
              <a:buFont typeface="+mj-lt"/>
              <a:buAutoNum type="arabicPeriod"/>
            </a:pPr>
            <a:r>
              <a:rPr lang="en-US" b="1" i="0" dirty="0">
                <a:solidFill>
                  <a:srgbClr val="374151"/>
                </a:solidFill>
                <a:effectLst/>
                <a:latin typeface="Söhne"/>
              </a:rPr>
              <a:t> Fasting Blood Sugar:</a:t>
            </a:r>
            <a:r>
              <a:rPr lang="en-US" b="0" i="0" dirty="0">
                <a:solidFill>
                  <a:srgbClr val="374151"/>
                </a:solidFill>
                <a:effectLst/>
                <a:latin typeface="Söhne"/>
              </a:rPr>
              <a:t> Categorical (0: &lt;= 120 mg/dL, 1: &gt; 120 mg/dL) - Fasting blood sugar level.</a:t>
            </a:r>
          </a:p>
          <a:p>
            <a:pPr algn="l">
              <a:spcAft>
                <a:spcPts val="600"/>
              </a:spcAft>
              <a:buFont typeface="+mj-lt"/>
              <a:buAutoNum type="arabicPeriod"/>
            </a:pPr>
            <a:r>
              <a:rPr lang="en-US" b="1" i="0" dirty="0">
                <a:solidFill>
                  <a:srgbClr val="374151"/>
                </a:solidFill>
                <a:effectLst/>
                <a:latin typeface="Söhne"/>
              </a:rPr>
              <a:t> Resting Electrocardiographic Results:</a:t>
            </a:r>
            <a:r>
              <a:rPr lang="en-US" b="0" i="0" dirty="0">
                <a:solidFill>
                  <a:srgbClr val="374151"/>
                </a:solidFill>
                <a:effectLst/>
                <a:latin typeface="Söhne"/>
              </a:rPr>
              <a:t>  Results of resting electrocardiogram.</a:t>
            </a:r>
          </a:p>
          <a:p>
            <a:pPr algn="l">
              <a:spcAft>
                <a:spcPts val="600"/>
              </a:spcAft>
              <a:buFont typeface="+mj-lt"/>
              <a:buAutoNum type="arabicPeriod"/>
            </a:pPr>
            <a:r>
              <a:rPr lang="en-US" b="1" i="0" dirty="0">
                <a:solidFill>
                  <a:srgbClr val="374151"/>
                </a:solidFill>
                <a:effectLst/>
                <a:latin typeface="Söhne"/>
              </a:rPr>
              <a:t> Maximum Heart Rate Achieved:</a:t>
            </a:r>
            <a:r>
              <a:rPr lang="en-US" b="0" i="0" dirty="0">
                <a:solidFill>
                  <a:srgbClr val="374151"/>
                </a:solidFill>
                <a:effectLst/>
                <a:latin typeface="Söhne"/>
              </a:rPr>
              <a:t> Numeric (e.g., 168) - The maximum heart rate achieved during the exercise.</a:t>
            </a:r>
          </a:p>
          <a:p>
            <a:pPr algn="l">
              <a:spcAft>
                <a:spcPts val="600"/>
              </a:spcAft>
              <a:buFont typeface="+mj-lt"/>
              <a:buAutoNum type="arabicPeriod"/>
            </a:pPr>
            <a:r>
              <a:rPr lang="en-US" b="1" i="0" dirty="0">
                <a:solidFill>
                  <a:srgbClr val="374151"/>
                </a:solidFill>
                <a:effectLst/>
                <a:latin typeface="Söhne"/>
              </a:rPr>
              <a:t> Exercise-Induced Angina:</a:t>
            </a:r>
            <a:r>
              <a:rPr lang="en-US" b="0" i="0" dirty="0">
                <a:solidFill>
                  <a:srgbClr val="374151"/>
                </a:solidFill>
                <a:effectLst/>
                <a:latin typeface="Söhne"/>
              </a:rPr>
              <a:t> Categorical (0: No, 1: Yes) - Presence or absence of exercise-induced angina.</a:t>
            </a:r>
          </a:p>
          <a:p>
            <a:pPr algn="l">
              <a:spcAft>
                <a:spcPts val="600"/>
              </a:spcAft>
              <a:buFont typeface="+mj-lt"/>
              <a:buAutoNum type="arabicPeriod"/>
            </a:pPr>
            <a:r>
              <a:rPr lang="en-US" b="1" i="0" dirty="0">
                <a:solidFill>
                  <a:srgbClr val="374151"/>
                </a:solidFill>
                <a:effectLst/>
                <a:latin typeface="Söhne"/>
              </a:rPr>
              <a:t> Oldpeak (ST Depression):</a:t>
            </a:r>
            <a:r>
              <a:rPr lang="en-US" b="0" i="0" dirty="0">
                <a:solidFill>
                  <a:srgbClr val="374151"/>
                </a:solidFill>
                <a:effectLst/>
                <a:latin typeface="Söhne"/>
              </a:rPr>
              <a:t> Numeric (e.g., 1.0) - ST depression induced by exercise relative to rest.</a:t>
            </a:r>
          </a:p>
          <a:p>
            <a:pPr algn="l">
              <a:spcAft>
                <a:spcPts val="600"/>
              </a:spcAft>
              <a:buFont typeface="+mj-lt"/>
              <a:buAutoNum type="arabicPeriod"/>
            </a:pPr>
            <a:r>
              <a:rPr lang="en-US" b="1" i="0" dirty="0">
                <a:solidFill>
                  <a:srgbClr val="374151"/>
                </a:solidFill>
                <a:effectLst/>
                <a:latin typeface="Söhne"/>
              </a:rPr>
              <a:t> Slope of Peak Exercise ST Segment:</a:t>
            </a:r>
            <a:r>
              <a:rPr lang="en-US" b="0" i="0" dirty="0">
                <a:solidFill>
                  <a:srgbClr val="374151"/>
                </a:solidFill>
                <a:effectLst/>
                <a:latin typeface="Söhne"/>
              </a:rPr>
              <a:t> Slope of the peak exercise ST segment.</a:t>
            </a:r>
          </a:p>
          <a:p>
            <a:pPr algn="l">
              <a:spcAft>
                <a:spcPts val="600"/>
              </a:spcAft>
              <a:buFont typeface="+mj-lt"/>
              <a:buAutoNum type="arabicPeriod"/>
            </a:pPr>
            <a:r>
              <a:rPr lang="en-US" b="1" i="0" dirty="0">
                <a:solidFill>
                  <a:srgbClr val="374151"/>
                </a:solidFill>
                <a:effectLst/>
                <a:latin typeface="Söhne"/>
              </a:rPr>
              <a:t> Number of Major Vessels Colored by Fluoroscopy:</a:t>
            </a:r>
            <a:r>
              <a:rPr lang="en-US" b="0" i="0" dirty="0">
                <a:solidFill>
                  <a:srgbClr val="374151"/>
                </a:solidFill>
                <a:effectLst/>
                <a:latin typeface="Söhne"/>
              </a:rPr>
              <a:t> Number of major vessels colored by fluoroscopy.</a:t>
            </a:r>
          </a:p>
          <a:p>
            <a:pPr algn="l">
              <a:spcAft>
                <a:spcPts val="600"/>
              </a:spcAft>
              <a:buFont typeface="+mj-lt"/>
              <a:buAutoNum type="arabicPeriod"/>
            </a:pPr>
            <a:r>
              <a:rPr lang="en-US" b="1" i="0" dirty="0">
                <a:solidFill>
                  <a:srgbClr val="374151"/>
                </a:solidFill>
                <a:effectLst/>
                <a:latin typeface="Söhne"/>
              </a:rPr>
              <a:t> Thalassemia:</a:t>
            </a:r>
            <a:r>
              <a:rPr lang="en-US" b="0" i="0" dirty="0">
                <a:solidFill>
                  <a:srgbClr val="374151"/>
                </a:solidFill>
                <a:effectLst/>
                <a:latin typeface="Söhne"/>
              </a:rPr>
              <a:t> Categorical (0: Normal, 1: Fixed Defect, 2: Reversible Defect) - Thalassemia category.</a:t>
            </a:r>
          </a:p>
          <a:p>
            <a:pPr>
              <a:spcAft>
                <a:spcPts val="600"/>
              </a:spcAft>
            </a:pPr>
            <a:endParaRPr lang="en-IN" dirty="0"/>
          </a:p>
        </p:txBody>
      </p:sp>
    </p:spTree>
    <p:extLst>
      <p:ext uri="{BB962C8B-B14F-4D97-AF65-F5344CB8AC3E}">
        <p14:creationId xmlns:p14="http://schemas.microsoft.com/office/powerpoint/2010/main" val="79988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C70084-95B4-9FED-E4F3-461B3B27CB1B}"/>
              </a:ext>
            </a:extLst>
          </p:cNvPr>
          <p:cNvPicPr>
            <a:picLocks noChangeAspect="1"/>
          </p:cNvPicPr>
          <p:nvPr/>
        </p:nvPicPr>
        <p:blipFill>
          <a:blip r:embed="rId2"/>
          <a:stretch>
            <a:fillRect/>
          </a:stretch>
        </p:blipFill>
        <p:spPr>
          <a:xfrm>
            <a:off x="355668" y="1193148"/>
            <a:ext cx="2771391" cy="2757203"/>
          </a:xfrm>
          <a:prstGeom prst="rect">
            <a:avLst/>
          </a:prstGeom>
        </p:spPr>
      </p:pic>
      <p:sp>
        <p:nvSpPr>
          <p:cNvPr id="5" name="TextBox 4">
            <a:extLst>
              <a:ext uri="{FF2B5EF4-FFF2-40B4-BE49-F238E27FC236}">
                <a16:creationId xmlns:a16="http://schemas.microsoft.com/office/drawing/2014/main" id="{08AF88C6-E6C3-76BF-DE38-BF17721EB6FA}"/>
              </a:ext>
            </a:extLst>
          </p:cNvPr>
          <p:cNvSpPr txBox="1"/>
          <p:nvPr/>
        </p:nvSpPr>
        <p:spPr>
          <a:xfrm>
            <a:off x="3027431" y="214313"/>
            <a:ext cx="2799164" cy="784830"/>
          </a:xfrm>
          <a:prstGeom prst="rect">
            <a:avLst/>
          </a:prstGeom>
          <a:noFill/>
        </p:spPr>
        <p:txBody>
          <a:bodyPr wrap="none" rtlCol="0">
            <a:spAutoFit/>
          </a:bodyPr>
          <a:lstStyle/>
          <a:p>
            <a:r>
              <a:rPr lang="en-IN" sz="4500" b="1" dirty="0">
                <a:solidFill>
                  <a:schemeClr val="lt2"/>
                </a:solidFill>
                <a:latin typeface="Cuprum"/>
                <a:sym typeface="Cuprum"/>
              </a:rPr>
              <a:t>BAR GRAPH</a:t>
            </a:r>
          </a:p>
        </p:txBody>
      </p:sp>
      <p:sp>
        <p:nvSpPr>
          <p:cNvPr id="3" name="TextBox 2">
            <a:extLst>
              <a:ext uri="{FF2B5EF4-FFF2-40B4-BE49-F238E27FC236}">
                <a16:creationId xmlns:a16="http://schemas.microsoft.com/office/drawing/2014/main" id="{B30F81B8-F0CD-4FAA-BD98-D3398328ACC5}"/>
              </a:ext>
            </a:extLst>
          </p:cNvPr>
          <p:cNvSpPr txBox="1"/>
          <p:nvPr/>
        </p:nvSpPr>
        <p:spPr>
          <a:xfrm>
            <a:off x="3793332" y="1448364"/>
            <a:ext cx="5064918" cy="2246769"/>
          </a:xfrm>
          <a:prstGeom prst="rect">
            <a:avLst/>
          </a:prstGeom>
          <a:noFill/>
        </p:spPr>
        <p:txBody>
          <a:bodyPr wrap="square">
            <a:spAutoFit/>
          </a:bodyPr>
          <a:lstStyle/>
          <a:p>
            <a:pPr marL="285750" indent="-285750">
              <a:buFont typeface="Arial" panose="020B0604020202020204" pitchFamily="34" charset="0"/>
              <a:buChar char="•"/>
            </a:pPr>
            <a:r>
              <a:rPr lang="en-IN" sz="1400" dirty="0">
                <a:latin typeface="Sitka Text" pitchFamily="2" charset="0"/>
              </a:rPr>
              <a:t>The number of major vessels colored by Fluoroscopy is also called the number of vessels showing Coronary Artery Disease (CAD).</a:t>
            </a:r>
          </a:p>
          <a:p>
            <a:pPr marL="285750" indent="-285750">
              <a:buFont typeface="Arial" panose="020B0604020202020204" pitchFamily="34" charset="0"/>
              <a:buChar char="•"/>
            </a:pPr>
            <a:r>
              <a:rPr lang="en-IN" sz="1400" dirty="0">
                <a:latin typeface="Sitka Text" pitchFamily="2" charset="0"/>
              </a:rPr>
              <a:t>The x-axis represents the number of arteries that were blocked.</a:t>
            </a:r>
          </a:p>
          <a:p>
            <a:pPr marL="285750" indent="-285750">
              <a:buFont typeface="Arial" panose="020B0604020202020204" pitchFamily="34" charset="0"/>
              <a:buChar char="•"/>
            </a:pPr>
            <a:r>
              <a:rPr lang="en-IN" sz="1400" dirty="0">
                <a:latin typeface="Sitka Text" pitchFamily="2" charset="0"/>
              </a:rPr>
              <a:t>The y-axis represents the number of people who had (0-4) arteries blocked.</a:t>
            </a:r>
          </a:p>
          <a:p>
            <a:pPr marL="285750" indent="-285750">
              <a:buFont typeface="Arial" panose="020B0604020202020204" pitchFamily="34" charset="0"/>
              <a:buChar char="•"/>
            </a:pPr>
            <a:r>
              <a:rPr lang="en-IN" sz="1400" dirty="0">
                <a:latin typeface="Sitka Text" pitchFamily="2" charset="0"/>
              </a:rPr>
              <a:t>From the graph we can interpret that the people who had less number of arteries blocked possessed less risk of getting a heart attack. </a:t>
            </a:r>
          </a:p>
        </p:txBody>
      </p:sp>
    </p:spTree>
    <p:extLst>
      <p:ext uri="{BB962C8B-B14F-4D97-AF65-F5344CB8AC3E}">
        <p14:creationId xmlns:p14="http://schemas.microsoft.com/office/powerpoint/2010/main" val="1525831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21E056-D7FF-1C2F-63F9-E52C5BBBF2DC}"/>
              </a:ext>
            </a:extLst>
          </p:cNvPr>
          <p:cNvPicPr>
            <a:picLocks noChangeAspect="1"/>
          </p:cNvPicPr>
          <p:nvPr/>
        </p:nvPicPr>
        <p:blipFill>
          <a:blip r:embed="rId2"/>
          <a:stretch>
            <a:fillRect/>
          </a:stretch>
        </p:blipFill>
        <p:spPr>
          <a:xfrm>
            <a:off x="287425" y="1507018"/>
            <a:ext cx="3283708" cy="2129463"/>
          </a:xfrm>
          <a:prstGeom prst="rect">
            <a:avLst/>
          </a:prstGeom>
        </p:spPr>
      </p:pic>
      <p:sp>
        <p:nvSpPr>
          <p:cNvPr id="3" name="TextBox 2">
            <a:extLst>
              <a:ext uri="{FF2B5EF4-FFF2-40B4-BE49-F238E27FC236}">
                <a16:creationId xmlns:a16="http://schemas.microsoft.com/office/drawing/2014/main" id="{16D8BB41-9C20-CB83-9BE9-4EF1F313BB95}"/>
              </a:ext>
            </a:extLst>
          </p:cNvPr>
          <p:cNvSpPr txBox="1"/>
          <p:nvPr/>
        </p:nvSpPr>
        <p:spPr>
          <a:xfrm>
            <a:off x="3313482" y="264319"/>
            <a:ext cx="2517036" cy="784830"/>
          </a:xfrm>
          <a:prstGeom prst="rect">
            <a:avLst/>
          </a:prstGeom>
          <a:noFill/>
        </p:spPr>
        <p:txBody>
          <a:bodyPr wrap="none" rtlCol="0">
            <a:spAutoFit/>
          </a:bodyPr>
          <a:lstStyle/>
          <a:p>
            <a:r>
              <a:rPr lang="en-IN" sz="4500" b="1" dirty="0">
                <a:solidFill>
                  <a:schemeClr val="lt2"/>
                </a:solidFill>
                <a:latin typeface="Cuprum"/>
                <a:sym typeface="Cuprum"/>
              </a:rPr>
              <a:t>PIE CHART</a:t>
            </a:r>
          </a:p>
        </p:txBody>
      </p:sp>
      <p:sp>
        <p:nvSpPr>
          <p:cNvPr id="5" name="TextBox 4">
            <a:extLst>
              <a:ext uri="{FF2B5EF4-FFF2-40B4-BE49-F238E27FC236}">
                <a16:creationId xmlns:a16="http://schemas.microsoft.com/office/drawing/2014/main" id="{93FC3815-6690-B6C7-632E-5D093FEBDC4F}"/>
              </a:ext>
            </a:extLst>
          </p:cNvPr>
          <p:cNvSpPr txBox="1"/>
          <p:nvPr/>
        </p:nvSpPr>
        <p:spPr>
          <a:xfrm>
            <a:off x="4064793" y="1263461"/>
            <a:ext cx="4886325" cy="3108543"/>
          </a:xfrm>
          <a:prstGeom prst="rect">
            <a:avLst/>
          </a:prstGeom>
          <a:noFill/>
        </p:spPr>
        <p:txBody>
          <a:bodyPr wrap="square">
            <a:spAutoFit/>
          </a:bodyPr>
          <a:lstStyle/>
          <a:p>
            <a:pPr marL="285750" indent="-285750">
              <a:buFont typeface="Arial" panose="020B0604020202020204" pitchFamily="34" charset="0"/>
              <a:buChar char="•"/>
            </a:pPr>
            <a:r>
              <a:rPr lang="en-IN" dirty="0">
                <a:latin typeface="Söhne"/>
              </a:rPr>
              <a:t>The pie chart represents the percentage of people from the dataset with 4 different kinds of chest pain.</a:t>
            </a:r>
          </a:p>
          <a:p>
            <a:pPr marL="285750" indent="-285750">
              <a:buFont typeface="Arial" panose="020B0604020202020204" pitchFamily="34" charset="0"/>
              <a:buChar char="•"/>
            </a:pPr>
            <a:r>
              <a:rPr lang="en-IN" dirty="0">
                <a:latin typeface="Söhne"/>
              </a:rPr>
              <a:t>Typical Angina is the most common type of chest pain which was observed in 48.5% of the people who are seen to have a moderate to high risk of heart attack.</a:t>
            </a:r>
          </a:p>
          <a:p>
            <a:pPr marL="285750" indent="-285750">
              <a:buFont typeface="Arial" panose="020B0604020202020204" pitchFamily="34" charset="0"/>
              <a:buChar char="•"/>
            </a:pPr>
            <a:r>
              <a:rPr lang="en-IN" dirty="0">
                <a:latin typeface="Söhne"/>
              </a:rPr>
              <a:t>The most uncommon type of chest pain is asymptomatic with a percentage of 7.5%.</a:t>
            </a:r>
          </a:p>
          <a:p>
            <a:pPr marL="285750" indent="-285750">
              <a:buFont typeface="Arial" panose="020B0604020202020204" pitchFamily="34" charset="0"/>
              <a:buChar char="•"/>
            </a:pPr>
            <a:r>
              <a:rPr lang="en-IN" dirty="0">
                <a:latin typeface="Söhne"/>
              </a:rPr>
              <a:t>Non-anginal pain refers to symptoms that are not related to a heart </a:t>
            </a:r>
            <a:r>
              <a:rPr lang="en-IN" dirty="0">
                <a:latin typeface="Sitka Text" pitchFamily="2" charset="0"/>
              </a:rPr>
              <a:t>attack</a:t>
            </a:r>
            <a:r>
              <a:rPr lang="en-IN" dirty="0">
                <a:latin typeface="Söhne"/>
              </a:rPr>
              <a:t> but mimic one due to gastrointestinal issues etc.</a:t>
            </a:r>
          </a:p>
          <a:p>
            <a:pPr marL="285750" indent="-285750">
              <a:buFont typeface="Arial" panose="020B0604020202020204" pitchFamily="34" charset="0"/>
              <a:buChar char="•"/>
            </a:pPr>
            <a:r>
              <a:rPr lang="en-IN" dirty="0">
                <a:latin typeface="Söhne"/>
              </a:rPr>
              <a:t>Atypical angina does not fit the classic pattern of a heart attack but is caused due to an underlying CAD. 27.7% of patients experiencing this pain were a good target of a heart attack.</a:t>
            </a:r>
          </a:p>
        </p:txBody>
      </p:sp>
    </p:spTree>
    <p:extLst>
      <p:ext uri="{BB962C8B-B14F-4D97-AF65-F5344CB8AC3E}">
        <p14:creationId xmlns:p14="http://schemas.microsoft.com/office/powerpoint/2010/main" val="925781123"/>
      </p:ext>
    </p:extLst>
  </p:cSld>
  <p:clrMapOvr>
    <a:masterClrMapping/>
  </p:clrMapOvr>
</p:sld>
</file>

<file path=ppt/theme/theme1.xml><?xml version="1.0" encoding="utf-8"?>
<a:theme xmlns:a="http://schemas.openxmlformats.org/drawingml/2006/main" name="Ventricular Septal Defects Clinical Case Report by Slidesgo">
  <a:themeElements>
    <a:clrScheme name="Simple Light">
      <a:dk1>
        <a:srgbClr val="434343"/>
      </a:dk1>
      <a:lt1>
        <a:srgbClr val="FFFFFF"/>
      </a:lt1>
      <a:dk2>
        <a:srgbClr val="157A9E"/>
      </a:dk2>
      <a:lt2>
        <a:srgbClr val="B82312"/>
      </a:lt2>
      <a:accent1>
        <a:srgbClr val="999999"/>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3034</TotalTime>
  <Words>2913</Words>
  <Application>Microsoft Office PowerPoint</Application>
  <PresentationFormat>On-screen Show (16:9)</PresentationFormat>
  <Paragraphs>142</Paragraphs>
  <Slides>28</Slides>
  <Notes>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28</vt:i4>
      </vt:variant>
    </vt:vector>
  </HeadingPairs>
  <TitlesOfParts>
    <vt:vector size="39" baseType="lpstr">
      <vt:lpstr>Calibri</vt:lpstr>
      <vt:lpstr>Cuprum Medium</vt:lpstr>
      <vt:lpstr>Wingdings</vt:lpstr>
      <vt:lpstr>Cuprum</vt:lpstr>
      <vt:lpstr>Arial</vt:lpstr>
      <vt:lpstr>Actor</vt:lpstr>
      <vt:lpstr>Söhne</vt:lpstr>
      <vt:lpstr>Bebas Neue</vt:lpstr>
      <vt:lpstr>Arial Black</vt:lpstr>
      <vt:lpstr>Sitka Text</vt:lpstr>
      <vt:lpstr>Ventricular Septal Defects Clinical Case Report by Slidesgo</vt:lpstr>
      <vt:lpstr>HEART ATTACK PREDICTION  MACHINE LEARNING ANALYSIS</vt:lpstr>
      <vt:lpstr>PowerPoint Presentation</vt:lpstr>
      <vt:lpstr>02</vt:lpstr>
      <vt:lpstr>—CARLY FIORINA</vt:lpstr>
      <vt:lpstr>INTRODUCTION</vt:lpstr>
      <vt:lpstr>PowerPoint Presentation</vt:lpstr>
      <vt:lpstr>DATA ATTRIBUTES</vt:lpstr>
      <vt:lpstr>PowerPoint Presentation</vt:lpstr>
      <vt:lpstr>PowerPoint Presentation</vt:lpstr>
      <vt:lpstr>FEATURE SELECTION</vt:lpstr>
      <vt:lpstr>PowerPoint Presentation</vt:lpstr>
      <vt:lpstr>PowerPoint Presentation</vt:lpstr>
      <vt:lpstr>PowerPoint Presentation</vt:lpstr>
      <vt:lpstr>DECISION TREE</vt:lpstr>
      <vt:lpstr>PowerPoint Presentation</vt:lpstr>
      <vt:lpstr>PowerPoint Presentation</vt:lpstr>
      <vt:lpstr>PowerPoint Presentation</vt:lpstr>
      <vt:lpstr>K - NEAREST NEIGHBOR</vt:lpstr>
      <vt:lpstr>NAIVE BAYES</vt:lpstr>
      <vt:lpstr>PowerPoint Presentation</vt:lpstr>
      <vt:lpstr>PowerPoint Presentation</vt:lpstr>
      <vt:lpstr>RANDOM FOREST CLASSIFER</vt:lpstr>
      <vt:lpstr>Interpretation:</vt:lpstr>
      <vt:lpstr>LASSO AND RIDGE</vt:lpstr>
      <vt:lpstr>CONCLUSION</vt:lpstr>
      <vt:lpstr>REFERENCES</vt:lpstr>
      <vt:lpstr>CONTRIBUTIONS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ATTACK PREDICTION  MACHINE LEARNING ANALYSIS</dc:title>
  <dc:creator>Aravind Kaspe</dc:creator>
  <cp:lastModifiedBy>kaspe Aravind kumar</cp:lastModifiedBy>
  <cp:revision>27</cp:revision>
  <dcterms:modified xsi:type="dcterms:W3CDTF">2024-05-02T03:58:01Z</dcterms:modified>
</cp:coreProperties>
</file>